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2"/>
  </p:notesMasterIdLst>
  <p:sldIdLst>
    <p:sldId id="914" r:id="rId3"/>
    <p:sldId id="1159" r:id="rId4"/>
    <p:sldId id="1177" r:id="rId5"/>
    <p:sldId id="1178" r:id="rId6"/>
    <p:sldId id="1179" r:id="rId7"/>
    <p:sldId id="1180" r:id="rId8"/>
    <p:sldId id="1166" r:id="rId9"/>
    <p:sldId id="1181" r:id="rId10"/>
    <p:sldId id="1167" r:id="rId11"/>
    <p:sldId id="1182" r:id="rId12"/>
    <p:sldId id="1160" r:id="rId13"/>
    <p:sldId id="1168" r:id="rId14"/>
    <p:sldId id="1184" r:id="rId15"/>
    <p:sldId id="1183" r:id="rId16"/>
    <p:sldId id="1176" r:id="rId17"/>
    <p:sldId id="1185" r:id="rId18"/>
    <p:sldId id="1186" r:id="rId19"/>
    <p:sldId id="1187" r:id="rId20"/>
    <p:sldId id="1188" r:id="rId21"/>
  </p:sldIdLst>
  <p:sldSz cx="12192000" cy="6858000"/>
  <p:notesSz cx="6742113" cy="9875838"/>
  <p:embeddedFontLst>
    <p:embeddedFont>
      <p:font typeface="맑은 고딕" panose="020B0503020000020004" pitchFamily="34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  <p:embeddedFont>
      <p:font typeface="Gill Sans MT" panose="020B0502020104020203" pitchFamily="34" charset="0"/>
      <p:regular r:id="rId37"/>
      <p:bold r:id="rId38"/>
      <p:italic r:id="rId39"/>
      <p:boldItalic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75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BE4B48"/>
    <a:srgbClr val="C00000"/>
    <a:srgbClr val="4A7EBB"/>
    <a:srgbClr val="F2EBD3"/>
    <a:srgbClr val="545454"/>
    <a:srgbClr val="0DA192"/>
    <a:srgbClr val="14BDAC"/>
    <a:srgbClr val="C4D7EE"/>
    <a:srgbClr val="B2C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17" autoAdjust="0"/>
    <p:restoredTop sz="84286" autoAdjust="0"/>
  </p:normalViewPr>
  <p:slideViewPr>
    <p:cSldViewPr snapToGrid="0" showGuides="1">
      <p:cViewPr varScale="1">
        <p:scale>
          <a:sx n="78" d="100"/>
          <a:sy n="78" d="100"/>
        </p:scale>
        <p:origin x="192" y="792"/>
      </p:cViewPr>
      <p:guideLst>
        <p:guide orient="horz" pos="2092"/>
        <p:guide pos="3840"/>
        <p:guide pos="17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10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958BD-BF2B-464B-A4CF-84B8A1426626}" type="datetimeFigureOut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4212" y="4691023"/>
            <a:ext cx="5393690" cy="444412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80332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8971" y="9380332"/>
            <a:ext cx="2921582" cy="4937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D069CE-601A-4971-BCD2-31FD4B5FA4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0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1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34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1859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10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967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442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643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1724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6324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4525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570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205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769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774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13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631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595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471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470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D069CE-601A-4971-BCD2-31FD4B5FA45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344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FE13335-3CD8-42CA-9BC2-D1C804267065}"/>
              </a:ext>
            </a:extLst>
          </p:cNvPr>
          <p:cNvSpPr/>
          <p:nvPr userDrawn="1"/>
        </p:nvSpPr>
        <p:spPr>
          <a:xfrm>
            <a:off x="0" y="0"/>
            <a:ext cx="1429857" cy="6858000"/>
          </a:xfrm>
          <a:prstGeom prst="rect">
            <a:avLst/>
          </a:prstGeom>
          <a:solidFill>
            <a:srgbClr val="3A61A8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C289687-0E23-41EA-90AC-74E1C377EF4C}"/>
              </a:ext>
            </a:extLst>
          </p:cNvPr>
          <p:cNvSpPr/>
          <p:nvPr userDrawn="1"/>
        </p:nvSpPr>
        <p:spPr>
          <a:xfrm>
            <a:off x="1429857" y="0"/>
            <a:ext cx="3224439" cy="6858000"/>
          </a:xfrm>
          <a:prstGeom prst="rect">
            <a:avLst/>
          </a:prstGeom>
          <a:solidFill>
            <a:srgbClr val="2C4F8D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C2DEEA-8562-47E4-8991-B5D1562A08E2}"/>
              </a:ext>
            </a:extLst>
          </p:cNvPr>
          <p:cNvSpPr/>
          <p:nvPr userDrawn="1"/>
        </p:nvSpPr>
        <p:spPr>
          <a:xfrm>
            <a:off x="4654296" y="0"/>
            <a:ext cx="7555538" cy="6858000"/>
          </a:xfrm>
          <a:prstGeom prst="rect">
            <a:avLst/>
          </a:prstGeom>
          <a:solidFill>
            <a:srgbClr val="203864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5144614" y="1360714"/>
            <a:ext cx="6633727" cy="4136571"/>
          </a:xfrm>
        </p:spPr>
        <p:txBody>
          <a:bodyPr anchor="ctr">
            <a:normAutofit/>
          </a:bodyPr>
          <a:lstStyle>
            <a:lvl1pPr algn="l">
              <a:lnSpc>
                <a:spcPct val="110000"/>
              </a:lnSpc>
              <a:defRPr sz="48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78428" y="1360715"/>
            <a:ext cx="2841171" cy="4136570"/>
          </a:xfrm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ko-KR" altLang="en-US" dirty="0"/>
          </a:p>
        </p:txBody>
      </p:sp>
      <p:pic>
        <p:nvPicPr>
          <p:cNvPr id="8" name="Picture 2" descr="snu logo png에 대한 이미지 검색결과">
            <a:extLst>
              <a:ext uri="{FF2B5EF4-FFF2-40B4-BE49-F238E27FC236}">
                <a16:creationId xmlns:a16="http://schemas.microsoft.com/office/drawing/2014/main" id="{98D69F2C-EAF7-4B4A-AF91-58718C758D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36" y="6050018"/>
            <a:ext cx="574302" cy="59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429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17D3C-642B-4870-BFD2-1836090BB7D6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218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0D262-EC9A-4A31-A03F-836E81A41A83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691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850E-9E50-4543-A9EB-9EC83545D5C7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174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gray">
          <a:xfrm>
            <a:off x="0" y="6364288"/>
            <a:ext cx="12192000" cy="0"/>
          </a:xfrm>
          <a:prstGeom prst="line">
            <a:avLst/>
          </a:prstGeom>
          <a:noFill/>
          <a:ln w="1905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invGray">
          <a:xfrm>
            <a:off x="9795933" y="6537326"/>
            <a:ext cx="349452" cy="265617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  <p:txBody>
          <a:bodyPr wrap="none" lIns="80167" tIns="40084" rIns="80167" bIns="40084">
            <a:spAutoFit/>
          </a:bodyPr>
          <a:lstStyle/>
          <a:p>
            <a:pPr defTabSz="801688">
              <a:defRPr/>
            </a:pPr>
            <a:fld id="{907B36F5-0D9A-4D83-AE4B-C8B5FD6D4AF1}" type="slidenum">
              <a:rPr lang="en-GB" sz="1200">
                <a:solidFill>
                  <a:srgbClr val="FFFFFF"/>
                </a:solidFill>
                <a:latin typeface="Arial" pitchFamily="34" charset="0"/>
              </a:rPr>
              <a:pPr defTabSz="801688">
                <a:defRPr/>
              </a:pPr>
              <a:t>‹#›</a:t>
            </a:fld>
            <a:endParaRPr lang="en-GB" sz="1200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831491" name="Rectangle 3"/>
          <p:cNvSpPr>
            <a:spLocks noGrp="1" noChangeArrowheads="1"/>
          </p:cNvSpPr>
          <p:nvPr>
            <p:ph type="ctrTitle"/>
          </p:nvPr>
        </p:nvSpPr>
        <p:spPr bwMode="gray">
          <a:xfrm>
            <a:off x="1238252" y="2017714"/>
            <a:ext cx="9783233" cy="1411287"/>
          </a:xfrm>
          <a:solidFill>
            <a:schemeClr val="bg1"/>
          </a:solidFill>
        </p:spPr>
        <p:txBody>
          <a:bodyPr lIns="0" tIns="0" rIns="0" bIns="0" anchor="t"/>
          <a:lstStyle>
            <a:lvl1pPr algn="ctr">
              <a:defRPr sz="46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Text Box 7"/>
          <p:cNvSpPr txBox="1">
            <a:spLocks noChangeArrowheads="1"/>
          </p:cNvSpPr>
          <p:nvPr userDrawn="1"/>
        </p:nvSpPr>
        <p:spPr bwMode="invGray">
          <a:xfrm>
            <a:off x="406400" y="6400801"/>
            <a:ext cx="3048000" cy="430887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</a:rPr>
              <a:t>University</a:t>
            </a:r>
            <a:r>
              <a:rPr lang="en-GB" sz="1100" baseline="0" dirty="0">
                <a:solidFill>
                  <a:schemeClr val="bg1"/>
                </a:solidFill>
                <a:latin typeface="Arial" pitchFamily="34" charset="0"/>
              </a:rPr>
              <a:t> Program Material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  <a:cs typeface="Calibri"/>
              </a:rPr>
              <a:t>Copyright © ARM Ltd 2012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358836"/>
      </p:ext>
    </p:extLst>
  </p:cSld>
  <p:clrMapOvr>
    <a:masterClrMapping/>
  </p:clrMapOvr>
  <p:transition>
    <p:pull dir="r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500899"/>
      </p:ext>
    </p:extLst>
  </p:cSld>
  <p:clrMapOvr>
    <a:masterClrMapping/>
  </p:clrMapOvr>
  <p:transition>
    <p:pull dir="r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214572"/>
      </p:ext>
    </p:extLst>
  </p:cSld>
  <p:clrMapOvr>
    <a:masterClrMapping/>
  </p:clrMapOvr>
  <p:transition>
    <p:pull dir="r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13507"/>
      </p:ext>
    </p:extLst>
  </p:cSld>
  <p:clrMapOvr>
    <a:masterClrMapping/>
  </p:clrMapOvr>
  <p:transition>
    <p:pull dir="r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448664"/>
      </p:ext>
    </p:extLst>
  </p:cSld>
  <p:clrMapOvr>
    <a:masterClrMapping/>
  </p:clrMapOvr>
  <p:transition>
    <p:pull dir="r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6026058"/>
      </p:ext>
    </p:extLst>
  </p:cSld>
  <p:clrMapOvr>
    <a:masterClrMapping/>
  </p:clrMapOvr>
  <p:transition>
    <p:pull dir="r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3141081"/>
      </p:ext>
    </p:extLst>
  </p:cSld>
  <p:clrMapOvr>
    <a:masterClrMapping/>
  </p:clrMapOvr>
  <p:transition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3DBD471-3E42-4319-A56A-11411ECDAEE3}"/>
              </a:ext>
            </a:extLst>
          </p:cNvPr>
          <p:cNvSpPr/>
          <p:nvPr userDrawn="1"/>
        </p:nvSpPr>
        <p:spPr>
          <a:xfrm>
            <a:off x="0" y="0"/>
            <a:ext cx="1429857" cy="6858000"/>
          </a:xfrm>
          <a:prstGeom prst="rect">
            <a:avLst/>
          </a:prstGeom>
          <a:solidFill>
            <a:srgbClr val="3A61A8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4C8E2D-565B-42BD-B86A-C0D721278855}"/>
              </a:ext>
            </a:extLst>
          </p:cNvPr>
          <p:cNvSpPr/>
          <p:nvPr userDrawn="1"/>
        </p:nvSpPr>
        <p:spPr>
          <a:xfrm>
            <a:off x="1429858" y="0"/>
            <a:ext cx="960646" cy="6858000"/>
          </a:xfrm>
          <a:prstGeom prst="rect">
            <a:avLst/>
          </a:prstGeom>
          <a:solidFill>
            <a:srgbClr val="2C4F8D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831893A-C6FD-46AC-A8BE-2308FC5AACE5}"/>
              </a:ext>
            </a:extLst>
          </p:cNvPr>
          <p:cNvSpPr/>
          <p:nvPr userDrawn="1"/>
        </p:nvSpPr>
        <p:spPr>
          <a:xfrm>
            <a:off x="2390504" y="0"/>
            <a:ext cx="9819330" cy="6858000"/>
          </a:xfrm>
          <a:prstGeom prst="rect">
            <a:avLst/>
          </a:prstGeom>
          <a:solidFill>
            <a:srgbClr val="203864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4579E7C2-3465-479F-BE8A-CC0A9CDFC1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52058" y="1360714"/>
            <a:ext cx="8948055" cy="4136571"/>
          </a:xfrm>
        </p:spPr>
        <p:txBody>
          <a:bodyPr anchor="ctr">
            <a:normAutofit/>
          </a:bodyPr>
          <a:lstStyle>
            <a:lvl1pPr algn="l">
              <a:lnSpc>
                <a:spcPct val="110000"/>
              </a:lnSpc>
              <a:defRPr sz="4800">
                <a:solidFill>
                  <a:schemeClr val="bg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52350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1223986"/>
      </p:ext>
    </p:extLst>
  </p:cSld>
  <p:clrMapOvr>
    <a:masterClrMapping/>
  </p:clrMapOvr>
  <p:transition>
    <p:pull dir="r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4871231"/>
      </p:ext>
    </p:extLst>
  </p:cSld>
  <p:clrMapOvr>
    <a:masterClrMapping/>
  </p:clrMapOvr>
  <p:transition>
    <p:pull dir="r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428133"/>
      </p:ext>
    </p:extLst>
  </p:cSld>
  <p:clrMapOvr>
    <a:masterClrMapping/>
  </p:clrMapOvr>
  <p:transition>
    <p:pull dir="r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13851" y="12701"/>
            <a:ext cx="2978149" cy="63166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9400" y="12701"/>
            <a:ext cx="8731251" cy="63166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002987"/>
      </p:ext>
    </p:extLst>
  </p:cSld>
  <p:clrMapOvr>
    <a:masterClrMapping/>
  </p:clrMapOvr>
  <p:transition>
    <p:pull dir="r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858683"/>
      </p:ext>
    </p:extLst>
  </p:cSld>
  <p:clrMapOvr>
    <a:masterClrMapping/>
  </p:clrMapOvr>
  <p:transition>
    <p:pull dir="r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151" y="906463"/>
            <a:ext cx="5837767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2117" y="906463"/>
            <a:ext cx="5839883" cy="5422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787700"/>
      </p:ext>
    </p:extLst>
  </p:cSld>
  <p:clrMapOvr>
    <a:masterClrMapping/>
  </p:clrMapOvr>
  <p:transition>
    <p:pull dir="r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285" y="0"/>
            <a:ext cx="11914716" cy="838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311152" y="906463"/>
            <a:ext cx="11880849" cy="5473700"/>
          </a:xfrm>
        </p:spPr>
        <p:txBody>
          <a:bodyPr/>
          <a:lstStyle/>
          <a:p>
            <a:pPr lvl="0"/>
            <a:endParaRPr lang="en-GB" noProof="0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9654118" y="6599239"/>
            <a:ext cx="569383" cy="238125"/>
          </a:xfrm>
          <a:prstGeom prst="rect">
            <a:avLst/>
          </a:prstGeom>
        </p:spPr>
        <p:txBody>
          <a:bodyPr/>
          <a:lstStyle>
            <a:lvl1pPr algn="ctr">
              <a:spcBef>
                <a:spcPct val="25000"/>
              </a:spcBef>
              <a:buSzPct val="125000"/>
              <a:buFont typeface="Wingdings" pitchFamily="2" charset="2"/>
              <a:buNone/>
              <a:defRPr>
                <a:ea typeface="ＭＳ Ｐゴシック" pitchFamily="34" charset="-128"/>
              </a:defRPr>
            </a:lvl1pPr>
          </a:lstStyle>
          <a:p>
            <a:pPr>
              <a:defRPr/>
            </a:pPr>
            <a:fld id="{08618860-3153-46CC-A4A1-37526655B86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684922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12/17/19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788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12700"/>
            <a:ext cx="11912600" cy="8397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11152" y="906463"/>
            <a:ext cx="11880849" cy="54229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30816"/>
      </p:ext>
    </p:extLst>
  </p:cSld>
  <p:clrMapOvr>
    <a:masterClrMapping/>
  </p:clrMapOvr>
  <p:transition spd="med">
    <p:pull dir="r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8226" y="387556"/>
            <a:ext cx="10955548" cy="757130"/>
          </a:xfrm>
          <a:noFill/>
        </p:spPr>
        <p:txBody>
          <a:bodyPr wrap="square" rtlCol="0">
            <a:spAutoFit/>
          </a:bodyPr>
          <a:lstStyle>
            <a:lvl1pPr>
              <a:defRPr lang="ko-KR" altLang="en-US" sz="4800" b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76100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>
            <a:lvl1pPr marL="361950" indent="-361950"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1pPr>
            <a:lvl2pPr marL="449263" indent="-268288">
              <a:lnSpc>
                <a:spcPct val="100000"/>
              </a:lnSpc>
              <a:spcBef>
                <a:spcPts val="500"/>
              </a:spcBef>
              <a:tabLst>
                <a:tab pos="10229850" algn="l"/>
              </a:tabLst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2pPr>
            <a:lvl3pPr marL="630238" indent="-268288">
              <a:lnSpc>
                <a:spcPct val="100000"/>
              </a:lnSpc>
              <a:spcBef>
                <a:spcPts val="300"/>
              </a:spcBef>
              <a:buFont typeface="Gill Sans MT" panose="020B0502020104020203" pitchFamily="34" charset="0"/>
              <a:buChar char="–"/>
              <a:defRPr>
                <a:solidFill>
                  <a:srgbClr val="6D6D6D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3pPr>
            <a:lvl4pPr marL="896938" indent="-266700">
              <a:spcBef>
                <a:spcPts val="300"/>
              </a:spcBef>
              <a:defRPr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4pPr>
            <a:lvl5pPr marL="982663" indent="-180975">
              <a:defRPr sz="800"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82436" y="6499172"/>
            <a:ext cx="47532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i="1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0"/>
                <a:ea typeface="나눔명조" panose="02020603020101020101" pitchFamily="18" charset="-127"/>
              </a:rPr>
              <a:t>Introduction to Python @ Samsung DS | December 16 – 20, 2019 | Jin-Soo Kim (jinsoo.kim@snu.ac.kr) </a:t>
            </a:r>
            <a:endParaRPr lang="ko-KR" altLang="en-US" sz="900" i="1" dirty="0">
              <a:solidFill>
                <a:schemeClr val="bg1">
                  <a:lumMod val="65000"/>
                </a:schemeClr>
              </a:solidFill>
              <a:latin typeface="Gill Sans MT" panose="020B0502020104020203" pitchFamily="34" charset="0"/>
              <a:ea typeface="나눔명조" panose="02020603020101020101" pitchFamily="18" charset="-127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1052393" y="6499172"/>
            <a:ext cx="6876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8C649137-2043-422A-A650-B935B7609145}" type="slidenum">
              <a:rPr lang="ko-KR" altLang="en-US" sz="1000" i="1" smtClean="0">
                <a:solidFill>
                  <a:schemeClr val="bg1">
                    <a:lumMod val="50000"/>
                  </a:schemeClr>
                </a:solidFill>
                <a:latin typeface="Georgia" pitchFamily="18" charset="0"/>
              </a:rPr>
              <a:pPr algn="r"/>
              <a:t>‹#›</a:t>
            </a:fld>
            <a:endParaRPr lang="ko-KR" altLang="en-US" sz="1000" i="1" dirty="0">
              <a:solidFill>
                <a:schemeClr val="bg1">
                  <a:lumMod val="50000"/>
                </a:schemeClr>
              </a:solidFill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795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B4DDC-AEA0-4677-84C9-EB815786CA42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904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EBA03-BE83-44FA-8D39-E7BFFBD8D206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45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6F885-0999-4057-A8F5-C9BBBB35A591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783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02F6-3B46-4B55-8841-33BD9A5F5E26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879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01649-51FC-49FF-85E1-0B06EF75CEDD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324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C806-B262-4E21-A811-D9981462B87E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2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E7676-9B09-400B-9B7B-68ABCEFEA382}" type="datetime1">
              <a:rPr lang="ko-KR" altLang="en-US" smtClean="0"/>
              <a:t>2019. 12. 17.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40536-C8E0-4247-A6C3-5135EE3E1B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750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8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9400" y="12700"/>
            <a:ext cx="11912600" cy="839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11152" y="906463"/>
            <a:ext cx="11880849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80151" tIns="40076" rIns="80151" bIns="4007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</a:t>
            </a:r>
          </a:p>
          <a:p>
            <a:pPr lvl="2"/>
            <a:r>
              <a:rPr lang="en-GB"/>
              <a:t>Third</a:t>
            </a:r>
          </a:p>
          <a:p>
            <a:pPr lvl="3"/>
            <a:r>
              <a:rPr lang="en-GB"/>
              <a:t>Fourth</a:t>
            </a:r>
          </a:p>
        </p:txBody>
      </p:sp>
      <p:sp>
        <p:nvSpPr>
          <p:cNvPr id="830468" name="Line 4"/>
          <p:cNvSpPr>
            <a:spLocks noChangeShapeType="1"/>
          </p:cNvSpPr>
          <p:nvPr/>
        </p:nvSpPr>
        <p:spPr bwMode="gray">
          <a:xfrm>
            <a:off x="457200" y="787400"/>
            <a:ext cx="11734800" cy="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830469" name="Line 5"/>
          <p:cNvSpPr>
            <a:spLocks noChangeShapeType="1"/>
          </p:cNvSpPr>
          <p:nvPr/>
        </p:nvSpPr>
        <p:spPr bwMode="gray">
          <a:xfrm>
            <a:off x="0" y="6373813"/>
            <a:ext cx="12192000" cy="0"/>
          </a:xfrm>
          <a:prstGeom prst="line">
            <a:avLst/>
          </a:prstGeom>
          <a:noFill/>
          <a:ln w="19050">
            <a:solidFill>
              <a:schemeClr val="bg2"/>
            </a:solidFill>
            <a:round/>
            <a:headEnd/>
            <a:tailEnd/>
          </a:ln>
          <a:effectLst/>
        </p:spPr>
        <p:txBody>
          <a:bodyPr lIns="80167" tIns="40084" rIns="80167" bIns="40084" anchor="ctr"/>
          <a:lstStyle/>
          <a:p>
            <a:pPr>
              <a:defRPr/>
            </a:pPr>
            <a:endParaRPr lang="en-GB" sz="1800">
              <a:latin typeface="Arial" pitchFamily="34" charset="0"/>
            </a:endParaRPr>
          </a:p>
        </p:txBody>
      </p:sp>
      <p:sp>
        <p:nvSpPr>
          <p:cNvPr id="830470" name="Rectangle 6"/>
          <p:cNvSpPr>
            <a:spLocks noChangeArrowheads="1"/>
          </p:cNvSpPr>
          <p:nvPr/>
        </p:nvSpPr>
        <p:spPr bwMode="invGray">
          <a:xfrm>
            <a:off x="9795933" y="6537326"/>
            <a:ext cx="349452" cy="265617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  <p:txBody>
          <a:bodyPr wrap="none" lIns="80167" tIns="40084" rIns="80167" bIns="40084">
            <a:spAutoFit/>
          </a:bodyPr>
          <a:lstStyle/>
          <a:p>
            <a:pPr defTabSz="801688">
              <a:defRPr/>
            </a:pPr>
            <a:fld id="{A1A00B9A-5B0F-4DB6-8E15-38D31F7471AF}" type="slidenum">
              <a:rPr lang="en-GB" sz="1200">
                <a:solidFill>
                  <a:srgbClr val="FFFFFF"/>
                </a:solidFill>
                <a:latin typeface="Arial" pitchFamily="34" charset="0"/>
              </a:rPr>
              <a:pPr defTabSz="801688">
                <a:defRPr/>
              </a:pPr>
              <a:t>‹#›</a:t>
            </a:fld>
            <a:endParaRPr lang="en-GB" sz="1200">
              <a:solidFill>
                <a:srgbClr val="FFFFFF"/>
              </a:solidFill>
              <a:latin typeface="Arial" pitchFamily="34" charset="0"/>
            </a:endParaRPr>
          </a:p>
        </p:txBody>
      </p:sp>
      <p:sp>
        <p:nvSpPr>
          <p:cNvPr id="830471" name="Text Box 7"/>
          <p:cNvSpPr txBox="1">
            <a:spLocks noChangeArrowheads="1"/>
          </p:cNvSpPr>
          <p:nvPr/>
        </p:nvSpPr>
        <p:spPr bwMode="invGray">
          <a:xfrm>
            <a:off x="406400" y="6400801"/>
            <a:ext cx="3048000" cy="430887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</a:rPr>
              <a:t>University</a:t>
            </a:r>
            <a:r>
              <a:rPr lang="en-GB" sz="1100" baseline="0" dirty="0">
                <a:solidFill>
                  <a:schemeClr val="bg1"/>
                </a:solidFill>
                <a:latin typeface="Arial" pitchFamily="34" charset="0"/>
              </a:rPr>
              <a:t> Program Material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  <a:p>
            <a:pPr algn="l" fontAlgn="base">
              <a:lnSpc>
                <a:spcPct val="100000"/>
              </a:lnSpc>
              <a:buClrTx/>
              <a:buSzTx/>
              <a:buFontTx/>
              <a:buNone/>
              <a:defRPr/>
            </a:pPr>
            <a:r>
              <a:rPr lang="en-GB" sz="1100" dirty="0">
                <a:solidFill>
                  <a:schemeClr val="bg1"/>
                </a:solidFill>
                <a:latin typeface="Arial" pitchFamily="34" charset="0"/>
                <a:cs typeface="Calibri"/>
              </a:rPr>
              <a:t>Copyright © ARM Ltd 2012</a:t>
            </a:r>
            <a:endParaRPr lang="en-GB" sz="1100" dirty="0">
              <a:solidFill>
                <a:schemeClr val="bg1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486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ransition>
    <p:pull dir="ru"/>
  </p:transition>
  <p:txStyles>
    <p:titleStyle>
      <a:lvl1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2pPr>
      <a:lvl3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3pPr>
      <a:lvl4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4pPr>
      <a:lvl5pPr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5pPr>
      <a:lvl6pPr marL="4572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6pPr>
      <a:lvl7pPr marL="9144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7pPr>
      <a:lvl8pPr marL="13716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8pPr>
      <a:lvl9pPr marL="1828800" algn="l" defTabSz="801688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9pPr>
    </p:titleStyle>
    <p:bodyStyle>
      <a:lvl1pPr marL="301625" indent="-3016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b="1">
          <a:solidFill>
            <a:schemeClr val="tx1"/>
          </a:solidFill>
          <a:latin typeface="+mn-lt"/>
          <a:ea typeface="+mn-ea"/>
          <a:cs typeface="+mn-cs"/>
        </a:defRPr>
      </a:lvl1pPr>
      <a:lvl2pPr marL="650875" indent="-249238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700">
          <a:solidFill>
            <a:schemeClr val="tx1"/>
          </a:solidFill>
          <a:latin typeface="+mn-lt"/>
        </a:defRPr>
      </a:lvl2pPr>
      <a:lvl3pPr marL="1001713" indent="-2000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3pPr>
      <a:lvl4pPr marL="1403350" indent="-200025" algn="l" defTabSz="801688" rtl="0" eaLnBrk="0" fontAlgn="ctr" hangingPunct="0">
        <a:spcBef>
          <a:spcPct val="25000"/>
        </a:spcBef>
        <a:spcAft>
          <a:spcPct val="0"/>
        </a:spcAft>
        <a:buClr>
          <a:schemeClr val="bg2"/>
        </a:buClr>
        <a:buSzPct val="125000"/>
        <a:buFont typeface="Wingdings" pitchFamily="2" charset="2"/>
        <a:buChar char="§"/>
        <a:defRPr sz="1500">
          <a:solidFill>
            <a:schemeClr val="tx1"/>
          </a:solidFill>
          <a:latin typeface="+mn-lt"/>
        </a:defRPr>
      </a:lvl4pPr>
      <a:lvl5pPr marL="18034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5pPr>
      <a:lvl6pPr marL="22606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6pPr>
      <a:lvl7pPr marL="27178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7pPr>
      <a:lvl8pPr marL="31750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8pPr>
      <a:lvl9pPr marL="3632200" indent="-200025" algn="l" defTabSz="801688" rtl="0" eaLnBrk="0" fontAlgn="base" hangingPunct="0">
        <a:spcBef>
          <a:spcPct val="15000"/>
        </a:spcBef>
        <a:spcAft>
          <a:spcPct val="0"/>
        </a:spcAft>
        <a:buClr>
          <a:schemeClr val="tx1"/>
        </a:buClr>
        <a:buSzPct val="70000"/>
        <a:buChar char="•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6dP9qDuq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E4eJtr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E4eJtrO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ocbgqC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TeUxj0y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TeUxj0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jtjun7132@gmail.co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QEtT1t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QEtT1t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ython/cpython/blob/master/Objects/listsort.tx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itly.kr/qgrxVW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80B07-DAF0-4F07-8F6B-C1B7F6356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Lists, Conditionals, Loops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471C96-C73F-495D-8AF2-B322913884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Jin-Soo Kim</a:t>
            </a:r>
            <a:br>
              <a:rPr lang="en-US" altLang="ko-KR" dirty="0"/>
            </a:br>
            <a:r>
              <a:rPr lang="en-US" altLang="ko-KR" dirty="0"/>
              <a:t>(jinsoo.kim@snu.ac.kr)</a:t>
            </a:r>
          </a:p>
          <a:p>
            <a:r>
              <a:rPr lang="en-US" altLang="ko-KR" dirty="0"/>
              <a:t>Systems Software &amp;</a:t>
            </a:r>
            <a:br>
              <a:rPr lang="en-US" altLang="ko-KR" dirty="0"/>
            </a:br>
            <a:r>
              <a:rPr lang="en-US" altLang="ko-KR" dirty="0"/>
              <a:t>Architecture Lab.</a:t>
            </a:r>
          </a:p>
          <a:p>
            <a:r>
              <a:rPr lang="en-US" altLang="ko-KR" dirty="0"/>
              <a:t>Seoul National University</a:t>
            </a:r>
          </a:p>
          <a:p>
            <a:endParaRPr lang="en-US" altLang="ko-KR" dirty="0"/>
          </a:p>
          <a:p>
            <a:r>
              <a:rPr lang="en-US" altLang="ko-KR" dirty="0"/>
              <a:t>Dec 16 – 20,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9681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2-3. </a:t>
            </a:r>
            <a:r>
              <a:rPr lang="ko-KR" altLang="en-US" dirty="0"/>
              <a:t>달팽이 배열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</a:t>
            </a:r>
            <a:endParaRPr lang="en-US" altLang="ko-KR" dirty="0"/>
          </a:p>
          <a:p>
            <a:pPr lvl="1"/>
            <a:r>
              <a:rPr lang="ko-KR" altLang="en-US" dirty="0"/>
              <a:t>리스트 길이를 입력 받음</a:t>
            </a:r>
            <a:endParaRPr lang="en-US" altLang="ko-KR" dirty="0"/>
          </a:p>
          <a:p>
            <a:pPr lvl="1"/>
            <a:r>
              <a:rPr lang="en-US" altLang="ko-KR" dirty="0"/>
              <a:t>Hint: </a:t>
            </a:r>
            <a:r>
              <a:rPr lang="ko-KR" altLang="en-US" dirty="0"/>
              <a:t>이중 배열</a:t>
            </a:r>
            <a:r>
              <a:rPr lang="en-US" altLang="ko-KR" dirty="0"/>
              <a:t>  &amp;  </a:t>
            </a:r>
            <a:r>
              <a:rPr lang="ko-KR" altLang="en-US" dirty="0"/>
              <a:t>방향을 나타내는 배열</a:t>
            </a:r>
            <a:r>
              <a:rPr lang="en-US" altLang="ko-KR" dirty="0"/>
              <a:t>  &amp;  </a:t>
            </a:r>
            <a:r>
              <a:rPr lang="ko-KR" altLang="en-US" dirty="0"/>
              <a:t>자릿수 구하는 법</a:t>
            </a:r>
            <a:r>
              <a:rPr lang="en-US" altLang="ko-KR" dirty="0"/>
              <a:t> : type</a:t>
            </a:r>
            <a:r>
              <a:rPr lang="ko-KR" altLang="en-US" dirty="0"/>
              <a:t> 변환</a:t>
            </a:r>
            <a:endParaRPr lang="en-US" altLang="ko-KR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25E36A-635C-480B-B39A-4497D7E4F6AA}"/>
              </a:ext>
            </a:extLst>
          </p:cNvPr>
          <p:cNvSpPr/>
          <p:nvPr/>
        </p:nvSpPr>
        <p:spPr>
          <a:xfrm>
            <a:off x="6096000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snail.py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크기를 입력하세요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3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1 2 3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8 9 4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7 6 5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740831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snail.py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크기를 입력하세요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5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1  2  3  4  5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16 17 18 19  6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15 24 25 20  7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14 23 22 21  8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13 12 11 10  9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4BD375E-8CED-4549-93BB-B8F610BED999}"/>
              </a:ext>
            </a:extLst>
          </p:cNvPr>
          <p:cNvSpPr/>
          <p:nvPr/>
        </p:nvSpPr>
        <p:spPr>
          <a:xfrm>
            <a:off x="1834211" y="2281616"/>
            <a:ext cx="1320197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21B191-F36C-4462-9C34-425F155B9EF2}"/>
              </a:ext>
            </a:extLst>
          </p:cNvPr>
          <p:cNvSpPr/>
          <p:nvPr/>
        </p:nvSpPr>
        <p:spPr>
          <a:xfrm>
            <a:off x="3614354" y="2281616"/>
            <a:ext cx="2988327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AB11DB-8C50-0443-9377-B3287B04B9DA}"/>
              </a:ext>
            </a:extLst>
          </p:cNvPr>
          <p:cNvSpPr txBox="1"/>
          <p:nvPr/>
        </p:nvSpPr>
        <p:spPr>
          <a:xfrm>
            <a:off x="6096000" y="202476"/>
            <a:ext cx="35688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  <a:endParaRPr lang="en" altLang="ko-KR" sz="2400" dirty="0"/>
          </a:p>
          <a:p>
            <a:r>
              <a:rPr lang="en" altLang="ko-KR" sz="2400" dirty="0">
                <a:hlinkClick r:id="rId3"/>
              </a:rPr>
              <a:t>http://bitly.kr/6dP9qDuq</a:t>
            </a:r>
            <a:endParaRPr lang="en" altLang="ko-KR" sz="2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FA391B2-10EE-3B4D-8E13-041FBE4BE96B}"/>
              </a:ext>
            </a:extLst>
          </p:cNvPr>
          <p:cNvSpPr/>
          <p:nvPr/>
        </p:nvSpPr>
        <p:spPr>
          <a:xfrm>
            <a:off x="7070075" y="2280497"/>
            <a:ext cx="3819598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80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80B07-DAF0-4F07-8F6B-C1B7F6356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Advanced Lab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471C96-C73F-495D-8AF2-B322913884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Tower of Hanoi</a:t>
            </a:r>
          </a:p>
          <a:p>
            <a:r>
              <a:rPr lang="en-US" altLang="ko-KR" dirty="0"/>
              <a:t>Tic-Tac-Toe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244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2-4. Tower of Hanoi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402426-C32D-4C2A-90BE-47C9595BC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5477774" cy="5081885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N </a:t>
            </a:r>
            <a:r>
              <a:rPr lang="ko-KR" altLang="en-US" dirty="0"/>
              <a:t>개의 크기가 다른 원판</a:t>
            </a:r>
            <a:endParaRPr lang="en-US" altLang="ko-KR" dirty="0"/>
          </a:p>
          <a:p>
            <a:r>
              <a:rPr lang="ko-KR" altLang="en-US" dirty="0"/>
              <a:t>기둥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  <a:endParaRPr lang="en-US" altLang="ko-KR" dirty="0"/>
          </a:p>
          <a:p>
            <a:pPr lvl="1"/>
            <a:r>
              <a:rPr lang="ko-KR" altLang="en-US" dirty="0"/>
              <a:t>한 번에 하나의 원판만 이동</a:t>
            </a:r>
            <a:endParaRPr lang="en-US" altLang="ko-KR" dirty="0"/>
          </a:p>
          <a:p>
            <a:pPr lvl="1"/>
            <a:r>
              <a:rPr lang="ko-KR" altLang="en-US" dirty="0"/>
              <a:t>각 원판은 자기보다 </a:t>
            </a:r>
            <a:br>
              <a:rPr lang="en-US" altLang="ko-KR" dirty="0"/>
            </a:br>
            <a:r>
              <a:rPr lang="ko-KR" altLang="en-US" dirty="0"/>
              <a:t>큰 원판 위에만 위치할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0"/>
            <a:r>
              <a:rPr lang="ko-KR" altLang="en-US" dirty="0">
                <a:solidFill>
                  <a:prstClr val="black"/>
                </a:solidFill>
              </a:rPr>
              <a:t>완료 조건</a:t>
            </a:r>
            <a:endParaRPr lang="en-US" altLang="ko-KR" dirty="0">
              <a:solidFill>
                <a:prstClr val="black"/>
              </a:solidFill>
            </a:endParaRPr>
          </a:p>
          <a:p>
            <a:pPr lvl="1"/>
            <a:r>
              <a:rPr lang="ko-KR" altLang="en-US" dirty="0"/>
              <a:t>모든 원판을 다른 기둥으로 </a:t>
            </a:r>
            <a:br>
              <a:rPr lang="en-US" altLang="ko-KR" dirty="0"/>
            </a:br>
            <a:r>
              <a:rPr lang="ko-KR" altLang="en-US" dirty="0"/>
              <a:t>옮기면 끝</a:t>
            </a:r>
            <a:r>
              <a:rPr lang="en-US" altLang="ko-KR" dirty="0"/>
              <a:t>!</a:t>
            </a:r>
            <a:endParaRPr lang="en-US" altLang="ko-KR" dirty="0">
              <a:solidFill>
                <a:prstClr val="black"/>
              </a:solidFill>
            </a:endParaRPr>
          </a:p>
          <a:p>
            <a:pPr marL="180975" lvl="1" indent="0">
              <a:buNone/>
            </a:pP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DC0AF7-0201-46C1-AB3D-209E432B2EC0}"/>
              </a:ext>
            </a:extLst>
          </p:cNvPr>
          <p:cNvSpPr/>
          <p:nvPr/>
        </p:nvSpPr>
        <p:spPr>
          <a:xfrm>
            <a:off x="5764782" y="1600403"/>
            <a:ext cx="6025026" cy="4340162"/>
          </a:xfrm>
          <a:prstGeom prst="rect">
            <a:avLst/>
          </a:prstGeom>
          <a:noFill/>
          <a:ln w="5715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72BF68A-6841-4DBA-AF43-1CE24929FC16}"/>
              </a:ext>
            </a:extLst>
          </p:cNvPr>
          <p:cNvSpPr/>
          <p:nvPr/>
        </p:nvSpPr>
        <p:spPr>
          <a:xfrm>
            <a:off x="6418580" y="5120640"/>
            <a:ext cx="4993640" cy="162560"/>
          </a:xfrm>
          <a:prstGeom prst="rect">
            <a:avLst/>
          </a:prstGeom>
          <a:solidFill>
            <a:srgbClr val="B2CEEC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BDED19-E9FF-46DA-A074-AE949F296CC8}"/>
              </a:ext>
            </a:extLst>
          </p:cNvPr>
          <p:cNvSpPr/>
          <p:nvPr/>
        </p:nvSpPr>
        <p:spPr>
          <a:xfrm>
            <a:off x="7335520" y="2098040"/>
            <a:ext cx="152400" cy="3022600"/>
          </a:xfrm>
          <a:prstGeom prst="rect">
            <a:avLst/>
          </a:prstGeom>
          <a:solidFill>
            <a:srgbClr val="C4D7EE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40163E6-FBB5-49C5-8E85-942165C85938}"/>
              </a:ext>
            </a:extLst>
          </p:cNvPr>
          <p:cNvSpPr/>
          <p:nvPr/>
        </p:nvSpPr>
        <p:spPr>
          <a:xfrm>
            <a:off x="8839200" y="2098040"/>
            <a:ext cx="152400" cy="3022600"/>
          </a:xfrm>
          <a:prstGeom prst="rect">
            <a:avLst/>
          </a:prstGeom>
          <a:solidFill>
            <a:srgbClr val="C4D7EE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73AFD7E-A9B5-426D-B8E1-F144F2AC9BE2}"/>
              </a:ext>
            </a:extLst>
          </p:cNvPr>
          <p:cNvSpPr/>
          <p:nvPr/>
        </p:nvSpPr>
        <p:spPr>
          <a:xfrm>
            <a:off x="10342880" y="2098040"/>
            <a:ext cx="152400" cy="3022600"/>
          </a:xfrm>
          <a:prstGeom prst="rect">
            <a:avLst/>
          </a:prstGeom>
          <a:solidFill>
            <a:srgbClr val="C4D7EE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CC18D1F-EC8C-49FA-B148-5BE1488B7F4A}"/>
              </a:ext>
            </a:extLst>
          </p:cNvPr>
          <p:cNvSpPr/>
          <p:nvPr/>
        </p:nvSpPr>
        <p:spPr>
          <a:xfrm>
            <a:off x="6631940" y="4775200"/>
            <a:ext cx="1559560" cy="284480"/>
          </a:xfrm>
          <a:prstGeom prst="rect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5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13E97C3-93A5-478C-9952-5E66C4250C41}"/>
              </a:ext>
            </a:extLst>
          </p:cNvPr>
          <p:cNvSpPr/>
          <p:nvPr/>
        </p:nvSpPr>
        <p:spPr>
          <a:xfrm>
            <a:off x="6879120" y="4084320"/>
            <a:ext cx="1065201" cy="28448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kern="0" dirty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3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3DE13A2-2F64-4F25-ABD7-D199561B026C}"/>
              </a:ext>
            </a:extLst>
          </p:cNvPr>
          <p:cNvSpPr/>
          <p:nvPr/>
        </p:nvSpPr>
        <p:spPr>
          <a:xfrm>
            <a:off x="6767274" y="4429760"/>
            <a:ext cx="1288893" cy="284480"/>
          </a:xfrm>
          <a:prstGeom prst="rect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kern="0" dirty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4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A60FE85-6EE7-4C2E-9153-C463AAE09AC9}"/>
              </a:ext>
            </a:extLst>
          </p:cNvPr>
          <p:cNvSpPr/>
          <p:nvPr/>
        </p:nvSpPr>
        <p:spPr>
          <a:xfrm>
            <a:off x="6971554" y="3743960"/>
            <a:ext cx="880332" cy="28448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2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F1C3A3-2331-49E9-A3FA-2E4F18FBA258}"/>
              </a:ext>
            </a:extLst>
          </p:cNvPr>
          <p:cNvSpPr/>
          <p:nvPr/>
        </p:nvSpPr>
        <p:spPr>
          <a:xfrm>
            <a:off x="7047947" y="3398520"/>
            <a:ext cx="727547" cy="28448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kern="0" dirty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1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6B1445-AD54-438A-9A43-EC78A13D98D2}"/>
              </a:ext>
            </a:extLst>
          </p:cNvPr>
          <p:cNvSpPr/>
          <p:nvPr/>
        </p:nvSpPr>
        <p:spPr>
          <a:xfrm>
            <a:off x="898309" y="4568371"/>
            <a:ext cx="2540000" cy="162560"/>
          </a:xfrm>
          <a:prstGeom prst="rect">
            <a:avLst/>
          </a:prstGeom>
          <a:solidFill>
            <a:srgbClr val="B2CEEC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34954EE-C5B2-45ED-A92E-E2A4348F5B87}"/>
              </a:ext>
            </a:extLst>
          </p:cNvPr>
          <p:cNvSpPr/>
          <p:nvPr/>
        </p:nvSpPr>
        <p:spPr>
          <a:xfrm>
            <a:off x="1815249" y="3445691"/>
            <a:ext cx="152400" cy="1122680"/>
          </a:xfrm>
          <a:prstGeom prst="rect">
            <a:avLst/>
          </a:prstGeom>
          <a:solidFill>
            <a:srgbClr val="C4D7EE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A84E75A-AF53-4214-9A70-9C4B8861709F}"/>
              </a:ext>
            </a:extLst>
          </p:cNvPr>
          <p:cNvSpPr/>
          <p:nvPr/>
        </p:nvSpPr>
        <p:spPr>
          <a:xfrm>
            <a:off x="1451283" y="3829699"/>
            <a:ext cx="880332" cy="28448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2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2B4CDB2-F9CF-41BB-9D06-47D886CA6FE7}"/>
              </a:ext>
            </a:extLst>
          </p:cNvPr>
          <p:cNvSpPr/>
          <p:nvPr/>
        </p:nvSpPr>
        <p:spPr>
          <a:xfrm>
            <a:off x="1527676" y="4199035"/>
            <a:ext cx="727547" cy="28448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1" kern="0" dirty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rPr>
              <a:t>1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6D21A77-79E6-4ED2-A4F9-EEF2D84DF0F4}"/>
              </a:ext>
            </a:extLst>
          </p:cNvPr>
          <p:cNvSpPr/>
          <p:nvPr/>
        </p:nvSpPr>
        <p:spPr>
          <a:xfrm flipH="1">
            <a:off x="3133904" y="3829699"/>
            <a:ext cx="584200" cy="345440"/>
          </a:xfrm>
          <a:prstGeom prst="rightArrow">
            <a:avLst/>
          </a:prstGeom>
          <a:solidFill>
            <a:srgbClr val="C00000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A32E58-EAF4-42DB-829B-AD3550BE0EF6}"/>
              </a:ext>
            </a:extLst>
          </p:cNvPr>
          <p:cNvSpPr txBox="1"/>
          <p:nvPr/>
        </p:nvSpPr>
        <p:spPr>
          <a:xfrm>
            <a:off x="4014327" y="382969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>
                <a:latin typeface="Calibri" panose="020F0502020204030204" pitchFamily="34" charset="0"/>
              </a:rPr>
              <a:t>불가능</a:t>
            </a:r>
            <a:endParaRPr lang="ko-KR" altLang="en-US" b="1" dirty="0">
              <a:latin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44CB47-FC9C-413C-B768-293FFA259555}"/>
              </a:ext>
            </a:extLst>
          </p:cNvPr>
          <p:cNvSpPr txBox="1"/>
          <p:nvPr/>
        </p:nvSpPr>
        <p:spPr>
          <a:xfrm>
            <a:off x="7249656" y="5344160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</a:rPr>
              <a:t>A</a:t>
            </a:r>
            <a:endParaRPr lang="ko-KR" altLang="en-US" b="1" dirty="0">
              <a:latin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97AA5C-F39A-4336-B3C2-003E2DAC9F48}"/>
              </a:ext>
            </a:extLst>
          </p:cNvPr>
          <p:cNvSpPr txBox="1"/>
          <p:nvPr/>
        </p:nvSpPr>
        <p:spPr>
          <a:xfrm>
            <a:off x="8753336" y="534416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</a:rPr>
              <a:t>B</a:t>
            </a:r>
            <a:endParaRPr lang="ko-KR" altLang="en-US" b="1" dirty="0">
              <a:latin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37EC77-EB45-4E17-A018-2882E7C925DA}"/>
              </a:ext>
            </a:extLst>
          </p:cNvPr>
          <p:cNvSpPr txBox="1"/>
          <p:nvPr/>
        </p:nvSpPr>
        <p:spPr>
          <a:xfrm>
            <a:off x="10257016" y="53441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</a:rPr>
              <a:t>C</a:t>
            </a:r>
            <a:endParaRPr lang="ko-KR" altLang="en-US" b="1" dirty="0">
              <a:latin typeface="Calibri" panose="020F0502020204030204" pitchFamily="34" charset="0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E156A7E-F5ED-4410-8F9F-3B80C787BC9F}"/>
              </a:ext>
            </a:extLst>
          </p:cNvPr>
          <p:cNvGrpSpPr/>
          <p:nvPr/>
        </p:nvGrpSpPr>
        <p:grpSpPr>
          <a:xfrm>
            <a:off x="6031275" y="4732774"/>
            <a:ext cx="4985968" cy="980718"/>
            <a:chOff x="6031275" y="4732774"/>
            <a:chExt cx="4985968" cy="98071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5FF929-623B-404D-9C5D-BF4671F6F3B8}"/>
                </a:ext>
              </a:extLst>
            </p:cNvPr>
            <p:cNvSpPr txBox="1"/>
            <p:nvPr/>
          </p:nvSpPr>
          <p:spPr>
            <a:xfrm>
              <a:off x="6031275" y="5344160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>
                  <a:solidFill>
                    <a:srgbClr val="00B0F0"/>
                  </a:solidFill>
                  <a:latin typeface="Calibri" panose="020F0502020204030204" pitchFamily="34" charset="0"/>
                </a:rPr>
                <a:t>hanoi</a:t>
              </a:r>
              <a:r>
                <a:rPr lang="en-US" altLang="ko-KR" b="1" dirty="0">
                  <a:solidFill>
                    <a:srgbClr val="00B0F0"/>
                  </a:solidFill>
                  <a:latin typeface="Calibri" panose="020F0502020204030204" pitchFamily="34" charset="0"/>
                </a:rPr>
                <a:t> = [</a:t>
              </a:r>
              <a:endParaRPr lang="ko-KR" altLang="en-US" b="1" dirty="0">
                <a:solidFill>
                  <a:srgbClr val="00B0F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81A0E8-DAAA-4D99-BEB2-F49C9517E71C}"/>
                </a:ext>
              </a:extLst>
            </p:cNvPr>
            <p:cNvSpPr txBox="1"/>
            <p:nvPr/>
          </p:nvSpPr>
          <p:spPr>
            <a:xfrm>
              <a:off x="10757235" y="5344160"/>
              <a:ext cx="2600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Calibri" panose="020F0502020204030204" pitchFamily="34" charset="0"/>
                </a:rPr>
                <a:t>]</a:t>
              </a:r>
              <a:endParaRPr lang="ko-KR" altLang="en-US" b="1" dirty="0">
                <a:solidFill>
                  <a:srgbClr val="00B0F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2CEDEBD-419B-4074-AB59-C9F610B9B846}"/>
                </a:ext>
              </a:extLst>
            </p:cNvPr>
            <p:cNvSpPr txBox="1"/>
            <p:nvPr/>
          </p:nvSpPr>
          <p:spPr>
            <a:xfrm>
              <a:off x="8017899" y="5344160"/>
              <a:ext cx="2439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Calibri" panose="020F0502020204030204" pitchFamily="34" charset="0"/>
                </a:rPr>
                <a:t>,</a:t>
              </a:r>
              <a:endParaRPr lang="ko-KR" altLang="en-US" b="1" dirty="0">
                <a:solidFill>
                  <a:srgbClr val="00B0F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F5F53AA-5A05-4F73-933E-F0284358C4E6}"/>
                </a:ext>
              </a:extLst>
            </p:cNvPr>
            <p:cNvSpPr txBox="1"/>
            <p:nvPr/>
          </p:nvSpPr>
          <p:spPr>
            <a:xfrm>
              <a:off x="9559305" y="5344160"/>
              <a:ext cx="2439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Calibri" panose="020F0502020204030204" pitchFamily="34" charset="0"/>
                </a:rPr>
                <a:t>,</a:t>
              </a:r>
              <a:endParaRPr lang="ko-KR" altLang="en-US" b="1" dirty="0">
                <a:solidFill>
                  <a:srgbClr val="00B0F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3B192F4-04C2-48B2-A91D-D23B8FCFBE28}"/>
                </a:ext>
              </a:extLst>
            </p:cNvPr>
            <p:cNvSpPr txBox="1"/>
            <p:nvPr/>
          </p:nvSpPr>
          <p:spPr>
            <a:xfrm>
              <a:off x="8161726" y="4732774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00B0F0"/>
                  </a:solidFill>
                  <a:latin typeface="Calibri" panose="020F0502020204030204" pitchFamily="34" charset="0"/>
                </a:rPr>
                <a:t>=n</a:t>
              </a:r>
              <a:endParaRPr lang="ko-KR" altLang="en-US" b="1" dirty="0">
                <a:solidFill>
                  <a:srgbClr val="00B0F0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652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2-4. Tower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Hanoi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</a:t>
            </a:r>
            <a:endParaRPr lang="en-US" altLang="ko-KR" dirty="0"/>
          </a:p>
          <a:p>
            <a:pPr lvl="1"/>
            <a:r>
              <a:rPr lang="ko-KR" altLang="en-US" dirty="0"/>
              <a:t>원판의 개수를 입력 받음</a:t>
            </a:r>
            <a:endParaRPr lang="en-US" altLang="ko-KR" dirty="0"/>
          </a:p>
          <a:p>
            <a:pPr lvl="1"/>
            <a:r>
              <a:rPr lang="ko-KR" altLang="en-US" dirty="0"/>
              <a:t>매 시행 마다 </a:t>
            </a:r>
            <a:r>
              <a:rPr lang="en-US" altLang="ko-KR" dirty="0"/>
              <a:t>from </a:t>
            </a:r>
            <a:r>
              <a:rPr lang="ko-KR" altLang="en-US" dirty="0"/>
              <a:t>기둥 </a:t>
            </a:r>
            <a:r>
              <a:rPr lang="en-US" altLang="ko-KR" dirty="0"/>
              <a:t>(</a:t>
            </a:r>
            <a:r>
              <a:rPr lang="ko-KR" altLang="en-US" dirty="0"/>
              <a:t>첫 번째</a:t>
            </a:r>
            <a:r>
              <a:rPr lang="en-US" altLang="ko-KR" dirty="0"/>
              <a:t>), to </a:t>
            </a:r>
            <a:r>
              <a:rPr lang="ko-KR" altLang="en-US" dirty="0"/>
              <a:t>기둥 </a:t>
            </a:r>
            <a:r>
              <a:rPr lang="en-US" altLang="ko-KR" dirty="0"/>
              <a:t>(</a:t>
            </a:r>
            <a:r>
              <a:rPr lang="ko-KR" altLang="en-US" dirty="0"/>
              <a:t>두 번째</a:t>
            </a:r>
            <a:r>
              <a:rPr lang="en-US" altLang="ko-KR" dirty="0"/>
              <a:t>)</a:t>
            </a:r>
            <a:r>
              <a:rPr lang="ko-KR" altLang="en-US" dirty="0"/>
              <a:t> 입력 받음</a:t>
            </a:r>
            <a:endParaRPr lang="en-US" altLang="ko-KR" dirty="0"/>
          </a:p>
          <a:p>
            <a:pPr lvl="1"/>
            <a:r>
              <a:rPr lang="en-US" altLang="ko-KR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</a:t>
            </a:r>
            <a:r>
              <a:rPr lang="en-US" altLang="ko-KR" dirty="0"/>
              <a:t> </a:t>
            </a:r>
            <a:r>
              <a:rPr lang="ko-KR" altLang="en-US" dirty="0"/>
              <a:t>기둥으로 모두 옮기면 종료</a:t>
            </a:r>
            <a:endParaRPr lang="en-US" altLang="ko-KR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2780647" y="3205518"/>
            <a:ext cx="6320068" cy="31449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hanoi.py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원판의 수를 입력하세요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3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0 [3, 2, 1]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 []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2 []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첫 번째 기둥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0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두 번째 기둥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7DEC5A-E255-374D-8EC6-49BC043E2852}"/>
              </a:ext>
            </a:extLst>
          </p:cNvPr>
          <p:cNvSpPr txBox="1"/>
          <p:nvPr/>
        </p:nvSpPr>
        <p:spPr>
          <a:xfrm>
            <a:off x="6631940" y="202476"/>
            <a:ext cx="3153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  <a:endParaRPr lang="en" altLang="ko-KR" sz="2400" dirty="0"/>
          </a:p>
          <a:p>
            <a:r>
              <a:rPr lang="en" altLang="ko-KR" sz="2400" dirty="0">
                <a:hlinkClick r:id="rId3"/>
              </a:rPr>
              <a:t>http://bitly.kr/E4eJtrO</a:t>
            </a:r>
            <a:endParaRPr lang="en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7308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2-4. Tower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Hanoi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 </a:t>
            </a:r>
            <a:r>
              <a:rPr lang="en-US" altLang="ko-KR" dirty="0"/>
              <a:t>(cont.)</a:t>
            </a:r>
          </a:p>
          <a:p>
            <a:pPr lvl="1"/>
            <a:r>
              <a:rPr lang="ko-KR" altLang="en-US" dirty="0"/>
              <a:t>잘못된 입력 처리</a:t>
            </a:r>
            <a:endParaRPr lang="en-US" altLang="ko-KR" dirty="0"/>
          </a:p>
          <a:p>
            <a:pPr lvl="1"/>
            <a:r>
              <a:rPr lang="en-US" altLang="ko-KR" dirty="0"/>
              <a:t>Hint : </a:t>
            </a:r>
            <a:r>
              <a:rPr lang="ko-KR" altLang="en-US" dirty="0"/>
              <a:t>처음 기둥 복사</a:t>
            </a:r>
            <a:r>
              <a:rPr lang="en-US" altLang="ko-KR" dirty="0"/>
              <a:t>  &amp;  pop,</a:t>
            </a:r>
            <a:r>
              <a:rPr lang="ko-KR" altLang="en-US" dirty="0"/>
              <a:t> </a:t>
            </a:r>
            <a:r>
              <a:rPr lang="en-US" altLang="ko-KR" dirty="0"/>
              <a:t>append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789527" y="2871959"/>
            <a:ext cx="6190213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hanoi.py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0 [3, 2]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 []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2 [0]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첫 번째 기둥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두 번째 기둥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0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잘못된 입력 입니다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.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1B103D-C0A1-49DE-871B-11C19C9B029F}"/>
              </a:ext>
            </a:extLst>
          </p:cNvPr>
          <p:cNvSpPr/>
          <p:nvPr/>
        </p:nvSpPr>
        <p:spPr>
          <a:xfrm>
            <a:off x="1926192" y="2239878"/>
            <a:ext cx="1980298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6D3699F-31BD-4E7A-BF2E-2B65465B3EBA}"/>
              </a:ext>
            </a:extLst>
          </p:cNvPr>
          <p:cNvSpPr/>
          <p:nvPr/>
        </p:nvSpPr>
        <p:spPr>
          <a:xfrm>
            <a:off x="4353103" y="2239878"/>
            <a:ext cx="1598613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7CAB68F-8006-435B-BB0D-CA72E82A3CAB}"/>
              </a:ext>
            </a:extLst>
          </p:cNvPr>
          <p:cNvSpPr/>
          <p:nvPr/>
        </p:nvSpPr>
        <p:spPr>
          <a:xfrm>
            <a:off x="7280896" y="1460665"/>
            <a:ext cx="3870456" cy="47093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ko-KR" altLang="en-US" sz="12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첫 번째 기둥 </a:t>
            </a:r>
            <a:r>
              <a:rPr lang="en-US" altLang="ko-KR" sz="12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0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두 번째 기둥 </a:t>
            </a:r>
            <a:r>
              <a:rPr lang="en-US" altLang="ko-KR" sz="12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0 [3, 2]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1 [1]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2 []</a:t>
            </a: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첫 번째 기둥 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0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두 번째 기둥 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2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(</a:t>
            </a:r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중략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)</a:t>
            </a: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0 []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1 [3, 2]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2 [1]</a:t>
            </a:r>
          </a:p>
          <a:p>
            <a:pPr latinLnBrk="0"/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첫 번째 기둥 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2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두 번째 기둥 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(0, 1, 2) : </a:t>
            </a:r>
            <a:r>
              <a:rPr lang="en-US" altLang="ko-KR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12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12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0 []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1 [3, 2, 1]</a:t>
            </a:r>
          </a:p>
          <a:p>
            <a:pPr latinLnBrk="0"/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2 []</a:t>
            </a:r>
          </a:p>
          <a:p>
            <a:pPr latinLnBrk="0"/>
            <a:r>
              <a:rPr lang="ko-KR" altLang="en-US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성공입니다</a:t>
            </a:r>
            <a:r>
              <a:rPr lang="en-US" altLang="ko-KR" sz="1200" kern="0" dirty="0">
                <a:latin typeface="Consolas" panose="020B0609020204030204" pitchFamily="49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B156C-A5A2-054B-908E-9371DDA937AE}"/>
              </a:ext>
            </a:extLst>
          </p:cNvPr>
          <p:cNvSpPr txBox="1"/>
          <p:nvPr/>
        </p:nvSpPr>
        <p:spPr>
          <a:xfrm>
            <a:off x="6631940" y="202476"/>
            <a:ext cx="3153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  <a:endParaRPr lang="en" altLang="ko-KR" sz="2400" dirty="0"/>
          </a:p>
          <a:p>
            <a:r>
              <a:rPr lang="en" altLang="ko-KR" sz="2400" dirty="0">
                <a:hlinkClick r:id="rId3"/>
              </a:rPr>
              <a:t>http://bitly.kr/E4eJtrO</a:t>
            </a:r>
            <a:endParaRPr lang="en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69339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2-5. Tic-Tac-Toe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402426-C32D-4C2A-90BE-47C9595BC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5477774" cy="5081885"/>
          </a:xfrm>
        </p:spPr>
        <p:txBody>
          <a:bodyPr>
            <a:normAutofit/>
          </a:bodyPr>
          <a:lstStyle/>
          <a:p>
            <a:r>
              <a:rPr lang="en-US" altLang="ko-KR" dirty="0"/>
              <a:t>‘X’</a:t>
            </a:r>
            <a:r>
              <a:rPr lang="ko-KR" altLang="en-US" dirty="0"/>
              <a:t>와 </a:t>
            </a:r>
            <a:r>
              <a:rPr lang="en-US" altLang="ko-KR" dirty="0"/>
              <a:t>‘O’</a:t>
            </a:r>
            <a:r>
              <a:rPr lang="ko-KR" altLang="en-US" dirty="0"/>
              <a:t>로 마킹</a:t>
            </a:r>
            <a:endParaRPr lang="en-US" altLang="ko-KR" dirty="0"/>
          </a:p>
          <a:p>
            <a:pPr lvl="1"/>
            <a:r>
              <a:rPr lang="ko-KR" altLang="en-US" dirty="0"/>
              <a:t>같은 마크 </a:t>
            </a:r>
            <a:r>
              <a:rPr lang="en-US" altLang="ko-KR" dirty="0"/>
              <a:t>3</a:t>
            </a:r>
            <a:r>
              <a:rPr lang="ko-KR" altLang="en-US" dirty="0"/>
              <a:t>개가 연속으로 </a:t>
            </a:r>
            <a:br>
              <a:rPr lang="en-US" altLang="ko-KR" dirty="0"/>
            </a:br>
            <a:r>
              <a:rPr lang="ko-KR" altLang="en-US" dirty="0"/>
              <a:t>있을 경우</a:t>
            </a:r>
            <a:r>
              <a:rPr lang="en-US" altLang="ko-KR" dirty="0"/>
              <a:t> </a:t>
            </a:r>
            <a:r>
              <a:rPr lang="ko-KR" altLang="en-US" dirty="0"/>
              <a:t>승리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Board</a:t>
            </a:r>
            <a:r>
              <a:rPr lang="ko-KR" altLang="en-US" dirty="0"/>
              <a:t> 를 어떻게 표현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이차원 배열 </a:t>
            </a:r>
            <a:r>
              <a:rPr lang="en-US" altLang="ko-KR" dirty="0"/>
              <a:t>/ </a:t>
            </a:r>
            <a:r>
              <a:rPr lang="ko-KR" altLang="en-US" dirty="0"/>
              <a:t>길이 </a:t>
            </a:r>
            <a:r>
              <a:rPr lang="en-US" altLang="ko-KR" dirty="0"/>
              <a:t>9 list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승리 조건 체크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Board</a:t>
            </a:r>
            <a:r>
              <a:rPr lang="ko-KR" altLang="en-US" dirty="0"/>
              <a:t> 표현에 따라서</a:t>
            </a:r>
            <a:endParaRPr lang="en-US" altLang="ko-KR" dirty="0"/>
          </a:p>
          <a:p>
            <a:pPr marL="180975" lvl="1" indent="0">
              <a:buNone/>
            </a:pP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4083FF2-4E51-4BBD-9849-43C922D2F1F6}"/>
              </a:ext>
            </a:extLst>
          </p:cNvPr>
          <p:cNvGrpSpPr/>
          <p:nvPr/>
        </p:nvGrpSpPr>
        <p:grpSpPr>
          <a:xfrm>
            <a:off x="6096000" y="4792247"/>
            <a:ext cx="5324631" cy="369332"/>
            <a:chOff x="5836920" y="1518920"/>
            <a:chExt cx="5324631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99DF573-3CBC-42AF-9735-F61D17FFA56A}"/>
                </a:ext>
              </a:extLst>
            </p:cNvPr>
            <p:cNvSpPr txBox="1"/>
            <p:nvPr/>
          </p:nvSpPr>
          <p:spPr>
            <a:xfrm>
              <a:off x="8382649" y="1518920"/>
              <a:ext cx="27789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hlinkClick r:id="rId3"/>
                </a:rPr>
                <a:t>http://bitly.kr/ocbgqCpY</a:t>
              </a:r>
              <a:r>
                <a:rPr lang="en-US" altLang="ko-KR" dirty="0"/>
                <a:t> </a:t>
              </a:r>
              <a:endParaRPr lang="ko-KR" altLang="en-US" b="1" dirty="0">
                <a:latin typeface="Calibri" panose="020F050202020403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2A7241-3D83-4D35-9494-2E89FB666D2A}"/>
                </a:ext>
              </a:extLst>
            </p:cNvPr>
            <p:cNvSpPr txBox="1"/>
            <p:nvPr/>
          </p:nvSpPr>
          <p:spPr>
            <a:xfrm>
              <a:off x="5836920" y="1518920"/>
              <a:ext cx="2676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latin typeface="Calibri" panose="020F0502020204030204" pitchFamily="34" charset="0"/>
                </a:rPr>
                <a:t>구글에 </a:t>
              </a:r>
              <a:r>
                <a:rPr lang="en-US" altLang="ko-KR" b="1" dirty="0">
                  <a:latin typeface="Calibri" panose="020F0502020204030204" pitchFamily="34" charset="0"/>
                </a:rPr>
                <a:t>‘tic tac toe’ </a:t>
              </a:r>
              <a:r>
                <a:rPr lang="ko-KR" altLang="en-US" b="1" dirty="0">
                  <a:latin typeface="Calibri" panose="020F0502020204030204" pitchFamily="34" charset="0"/>
                </a:rPr>
                <a:t>검색 </a:t>
              </a:r>
              <a:r>
                <a:rPr lang="en-US" altLang="ko-KR" b="1" dirty="0">
                  <a:latin typeface="Calibri" panose="020F0502020204030204" pitchFamily="34" charset="0"/>
                </a:rPr>
                <a:t>: </a:t>
              </a:r>
              <a:endParaRPr lang="ko-KR" altLang="en-US" b="1" dirty="0">
                <a:latin typeface="Calibri" panose="020F0502020204030204" pitchFamily="34" charset="0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5D814CBB-CBB7-4980-ABF3-E53E93ED6928}"/>
              </a:ext>
            </a:extLst>
          </p:cNvPr>
          <p:cNvSpPr/>
          <p:nvPr/>
        </p:nvSpPr>
        <p:spPr>
          <a:xfrm>
            <a:off x="6152918" y="1769854"/>
            <a:ext cx="5238271" cy="2971800"/>
          </a:xfrm>
          <a:prstGeom prst="rect">
            <a:avLst/>
          </a:prstGeom>
          <a:solidFill>
            <a:srgbClr val="14BDAC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4891D0F7-EE37-426A-8B9B-AFEDCB151363}"/>
              </a:ext>
            </a:extLst>
          </p:cNvPr>
          <p:cNvSpPr/>
          <p:nvPr/>
        </p:nvSpPr>
        <p:spPr>
          <a:xfrm>
            <a:off x="8377290" y="2067034"/>
            <a:ext cx="789526" cy="2377440"/>
          </a:xfrm>
          <a:custGeom>
            <a:avLst/>
            <a:gdLst>
              <a:gd name="connsiteX0" fmla="*/ 726440 w 789526"/>
              <a:gd name="connsiteY0" fmla="*/ 0 h 2377440"/>
              <a:gd name="connsiteX1" fmla="*/ 789526 w 789526"/>
              <a:gd name="connsiteY1" fmla="*/ 0 h 2377440"/>
              <a:gd name="connsiteX2" fmla="*/ 789526 w 789526"/>
              <a:gd name="connsiteY2" fmla="*/ 2377440 h 2377440"/>
              <a:gd name="connsiteX3" fmla="*/ 726440 w 789526"/>
              <a:gd name="connsiteY3" fmla="*/ 2377440 h 2377440"/>
              <a:gd name="connsiteX4" fmla="*/ 0 w 789526"/>
              <a:gd name="connsiteY4" fmla="*/ 0 h 2377440"/>
              <a:gd name="connsiteX5" fmla="*/ 63086 w 789526"/>
              <a:gd name="connsiteY5" fmla="*/ 0 h 2377440"/>
              <a:gd name="connsiteX6" fmla="*/ 63086 w 789526"/>
              <a:gd name="connsiteY6" fmla="*/ 2377440 h 2377440"/>
              <a:gd name="connsiteX7" fmla="*/ 0 w 789526"/>
              <a:gd name="connsiteY7" fmla="*/ 2377440 h 2377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9526" h="2377440">
                <a:moveTo>
                  <a:pt x="726440" y="0"/>
                </a:moveTo>
                <a:lnTo>
                  <a:pt x="789526" y="0"/>
                </a:lnTo>
                <a:lnTo>
                  <a:pt x="789526" y="2377440"/>
                </a:lnTo>
                <a:lnTo>
                  <a:pt x="726440" y="2377440"/>
                </a:lnTo>
                <a:close/>
                <a:moveTo>
                  <a:pt x="0" y="0"/>
                </a:moveTo>
                <a:lnTo>
                  <a:pt x="63086" y="0"/>
                </a:lnTo>
                <a:lnTo>
                  <a:pt x="63086" y="2377440"/>
                </a:lnTo>
                <a:lnTo>
                  <a:pt x="0" y="2377440"/>
                </a:lnTo>
                <a:close/>
              </a:path>
            </a:pathLst>
          </a:custGeom>
          <a:solidFill>
            <a:srgbClr val="0DA192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9E8DB33B-6C1C-46D5-A3B4-F774B30246BD}"/>
              </a:ext>
            </a:extLst>
          </p:cNvPr>
          <p:cNvSpPr/>
          <p:nvPr/>
        </p:nvSpPr>
        <p:spPr>
          <a:xfrm rot="16200000">
            <a:off x="8377290" y="2025351"/>
            <a:ext cx="789526" cy="2377440"/>
          </a:xfrm>
          <a:custGeom>
            <a:avLst/>
            <a:gdLst>
              <a:gd name="connsiteX0" fmla="*/ 63086 w 789526"/>
              <a:gd name="connsiteY0" fmla="*/ 0 h 2377440"/>
              <a:gd name="connsiteX1" fmla="*/ 63086 w 789526"/>
              <a:gd name="connsiteY1" fmla="*/ 2377440 h 2377440"/>
              <a:gd name="connsiteX2" fmla="*/ 0 w 789526"/>
              <a:gd name="connsiteY2" fmla="*/ 2377440 h 2377440"/>
              <a:gd name="connsiteX3" fmla="*/ 0 w 789526"/>
              <a:gd name="connsiteY3" fmla="*/ 0 h 2377440"/>
              <a:gd name="connsiteX4" fmla="*/ 789526 w 789526"/>
              <a:gd name="connsiteY4" fmla="*/ 0 h 2377440"/>
              <a:gd name="connsiteX5" fmla="*/ 789526 w 789526"/>
              <a:gd name="connsiteY5" fmla="*/ 2377440 h 2377440"/>
              <a:gd name="connsiteX6" fmla="*/ 726440 w 789526"/>
              <a:gd name="connsiteY6" fmla="*/ 2377440 h 2377440"/>
              <a:gd name="connsiteX7" fmla="*/ 726440 w 789526"/>
              <a:gd name="connsiteY7" fmla="*/ 0 h 2377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9526" h="2377440">
                <a:moveTo>
                  <a:pt x="63086" y="0"/>
                </a:moveTo>
                <a:lnTo>
                  <a:pt x="63086" y="2377440"/>
                </a:lnTo>
                <a:lnTo>
                  <a:pt x="0" y="2377440"/>
                </a:lnTo>
                <a:lnTo>
                  <a:pt x="0" y="0"/>
                </a:lnTo>
                <a:close/>
                <a:moveTo>
                  <a:pt x="789526" y="0"/>
                </a:moveTo>
                <a:lnTo>
                  <a:pt x="789526" y="2377440"/>
                </a:lnTo>
                <a:lnTo>
                  <a:pt x="726440" y="2377440"/>
                </a:lnTo>
                <a:lnTo>
                  <a:pt x="726440" y="0"/>
                </a:lnTo>
                <a:close/>
              </a:path>
            </a:pathLst>
          </a:custGeom>
          <a:solidFill>
            <a:srgbClr val="0DA192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5" name="원형: 비어 있음 24">
            <a:extLst>
              <a:ext uri="{FF2B5EF4-FFF2-40B4-BE49-F238E27FC236}">
                <a16:creationId xmlns:a16="http://schemas.microsoft.com/office/drawing/2014/main" id="{E429B9FB-94C3-43CE-AAA9-1D01F264F5E2}"/>
              </a:ext>
            </a:extLst>
          </p:cNvPr>
          <p:cNvSpPr/>
          <p:nvPr/>
        </p:nvSpPr>
        <p:spPr>
          <a:xfrm>
            <a:off x="7685720" y="2130826"/>
            <a:ext cx="624548" cy="624548"/>
          </a:xfrm>
          <a:prstGeom prst="donut">
            <a:avLst>
              <a:gd name="adj" fmla="val 14402"/>
            </a:avLst>
          </a:prstGeom>
          <a:solidFill>
            <a:srgbClr val="F2EBD3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6" name="곱하기 기호 25">
            <a:extLst>
              <a:ext uri="{FF2B5EF4-FFF2-40B4-BE49-F238E27FC236}">
                <a16:creationId xmlns:a16="http://schemas.microsoft.com/office/drawing/2014/main" id="{37AE8A6C-5171-47D5-9A37-0578938D2947}"/>
              </a:ext>
            </a:extLst>
          </p:cNvPr>
          <p:cNvSpPr/>
          <p:nvPr/>
        </p:nvSpPr>
        <p:spPr>
          <a:xfrm>
            <a:off x="8319321" y="2755374"/>
            <a:ext cx="914400" cy="914400"/>
          </a:xfrm>
          <a:prstGeom prst="mathMultiply">
            <a:avLst>
              <a:gd name="adj1" fmla="val 10186"/>
            </a:avLst>
          </a:prstGeom>
          <a:solidFill>
            <a:srgbClr val="545454"/>
          </a:solidFill>
          <a:ln w="25400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007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2-5. Tic-Tac-Toe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</a:t>
            </a:r>
            <a:endParaRPr lang="en-US" altLang="ko-KR" dirty="0"/>
          </a:p>
          <a:p>
            <a:pPr lvl="1"/>
            <a:r>
              <a:rPr lang="ko-KR" altLang="en-US" dirty="0"/>
              <a:t>칸 번호를 입력 받음 </a:t>
            </a:r>
            <a:r>
              <a:rPr lang="en-US" altLang="ko-KR" dirty="0"/>
              <a:t>(</a:t>
            </a:r>
            <a:r>
              <a:rPr lang="en-US" altLang="ko-KR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</a:t>
            </a:r>
            <a:r>
              <a:rPr lang="ko-KR" altLang="en-US" dirty="0"/>
              <a:t> </a:t>
            </a:r>
            <a:r>
              <a:rPr lang="en-US" altLang="ko-KR" dirty="0"/>
              <a:t>~ 9)</a:t>
            </a:r>
          </a:p>
          <a:p>
            <a:pPr lvl="1"/>
            <a:r>
              <a:rPr lang="ko-KR" altLang="en-US" dirty="0"/>
              <a:t>플레이어 </a:t>
            </a:r>
            <a:r>
              <a:rPr lang="en-US" altLang="ko-KR" dirty="0"/>
              <a:t>X </a:t>
            </a:r>
            <a:r>
              <a:rPr lang="ko-KR" altLang="en-US" dirty="0"/>
              <a:t>와 </a:t>
            </a:r>
            <a:r>
              <a:rPr lang="en-US" altLang="ko-KR" dirty="0"/>
              <a:t>O </a:t>
            </a:r>
            <a:r>
              <a:rPr lang="ko-KR" altLang="en-US" dirty="0"/>
              <a:t>를 번갈아 받음 </a:t>
            </a:r>
            <a:r>
              <a:rPr lang="en-US" altLang="ko-KR" dirty="0"/>
              <a:t>(X </a:t>
            </a:r>
            <a:r>
              <a:rPr lang="ko-KR" altLang="en-US" dirty="0"/>
              <a:t>먼저</a:t>
            </a:r>
            <a:r>
              <a:rPr lang="en-US" altLang="ko-KR" dirty="0"/>
              <a:t>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3211909" y="2871959"/>
            <a:ext cx="6190213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ticTacToe.py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4|5|6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7|8|9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4|5|6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7|8|9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E2AC2E-4F15-3740-BF34-9C29281A3538}"/>
              </a:ext>
            </a:extLst>
          </p:cNvPr>
          <p:cNvSpPr txBox="1"/>
          <p:nvPr/>
        </p:nvSpPr>
        <p:spPr>
          <a:xfrm>
            <a:off x="5688280" y="228833"/>
            <a:ext cx="31466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2400" dirty="0"/>
              <a:t>Skeleton</a:t>
            </a:r>
          </a:p>
          <a:p>
            <a:r>
              <a:rPr lang="en" altLang="ko-KR" sz="2400" dirty="0">
                <a:hlinkClick r:id="rId3"/>
              </a:rPr>
              <a:t>http://bitly.kr/TeUxj0y</a:t>
            </a:r>
            <a:endParaRPr lang="en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715603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2-5. Tic-Tac-Toe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 </a:t>
            </a:r>
            <a:r>
              <a:rPr lang="en-US" altLang="ko-KR" dirty="0"/>
              <a:t>(cont.)</a:t>
            </a:r>
          </a:p>
          <a:p>
            <a:pPr lvl="1"/>
            <a:r>
              <a:rPr lang="ko-KR" altLang="en-US" dirty="0"/>
              <a:t>가로 </a:t>
            </a:r>
            <a:r>
              <a:rPr lang="en-US" altLang="ko-KR" dirty="0"/>
              <a:t>3</a:t>
            </a:r>
            <a:r>
              <a:rPr lang="ko-KR" altLang="en-US" dirty="0"/>
              <a:t>줄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3</a:t>
            </a:r>
            <a:r>
              <a:rPr lang="ko-KR" altLang="en-US" dirty="0"/>
              <a:t>줄 대각선 </a:t>
            </a:r>
            <a:r>
              <a:rPr lang="en-US" altLang="ko-KR" dirty="0"/>
              <a:t>2</a:t>
            </a:r>
            <a:r>
              <a:rPr lang="ko-KR" altLang="en-US" dirty="0"/>
              <a:t>줄 총 </a:t>
            </a:r>
            <a:r>
              <a:rPr lang="en-US" altLang="ko-KR" dirty="0"/>
              <a:t>6</a:t>
            </a:r>
            <a:r>
              <a:rPr lang="ko-KR" altLang="en-US" dirty="0"/>
              <a:t>가지 경우의 게임 종료</a:t>
            </a:r>
            <a:endParaRPr lang="en-US" altLang="ko-KR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914806" y="2305678"/>
            <a:ext cx="3352431" cy="39988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ticTacToe.py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1|2|3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4|5|6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7|8|9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4|5|6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7|8|9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6AF943F-8E50-4A76-85F0-33D254880507}"/>
              </a:ext>
            </a:extLst>
          </p:cNvPr>
          <p:cNvSpPr/>
          <p:nvPr/>
        </p:nvSpPr>
        <p:spPr>
          <a:xfrm>
            <a:off x="4465882" y="2305678"/>
            <a:ext cx="3352431" cy="39988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O: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 8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4|5|6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7|O|9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X: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 5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4|X|6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7|O|9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B3580A-3574-4B43-89DC-2F7739D2A35C}"/>
              </a:ext>
            </a:extLst>
          </p:cNvPr>
          <p:cNvSpPr/>
          <p:nvPr/>
        </p:nvSpPr>
        <p:spPr>
          <a:xfrm>
            <a:off x="8016958" y="2305678"/>
            <a:ext cx="3352431" cy="39988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O: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7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4|X|6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O|O|9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칸 번호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X: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 9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X|2|3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4|X|6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O|O|X</a:t>
            </a: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게임 종료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!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8E1B52-2329-B049-817F-9AC7B67FF833}"/>
              </a:ext>
            </a:extLst>
          </p:cNvPr>
          <p:cNvSpPr txBox="1"/>
          <p:nvPr/>
        </p:nvSpPr>
        <p:spPr>
          <a:xfrm>
            <a:off x="5688280" y="228833"/>
            <a:ext cx="31466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2400" dirty="0"/>
              <a:t>Skeleton</a:t>
            </a:r>
          </a:p>
          <a:p>
            <a:r>
              <a:rPr lang="en" altLang="ko-KR" sz="2400" dirty="0">
                <a:hlinkClick r:id="rId3"/>
              </a:rPr>
              <a:t>http://bitly.kr/TeUxj0y</a:t>
            </a:r>
            <a:endParaRPr lang="en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461565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80B07-DAF0-4F07-8F6B-C1B7F6356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Submit</a:t>
            </a:r>
            <a:endParaRPr lang="ko-KR" altLang="en-US" dirty="0"/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7A00947A-9E2E-814C-AA8F-1BA537B5E3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393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2.</a:t>
            </a:r>
            <a:r>
              <a:rPr lang="ko-KR" altLang="en-US" dirty="0"/>
              <a:t> 제출 안내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en-US" altLang="ko-KR" dirty="0"/>
              <a:t>G-mail</a:t>
            </a:r>
            <a:r>
              <a:rPr lang="ko-KR" altLang="en-US" dirty="0"/>
              <a:t> 등 메일을 통해 제출</a:t>
            </a:r>
            <a:endParaRPr lang="en-US" altLang="ko-KR" dirty="0"/>
          </a:p>
          <a:p>
            <a:pPr lvl="1"/>
            <a:r>
              <a:rPr lang="en-US" altLang="ko-KR" dirty="0">
                <a:hlinkClick r:id="rId3"/>
              </a:rPr>
              <a:t>jtjun7132@gmail.com</a:t>
            </a:r>
            <a:endParaRPr lang="en-US" altLang="ko-KR" dirty="0"/>
          </a:p>
          <a:p>
            <a:pPr lvl="1"/>
            <a:r>
              <a:rPr lang="ko-KR" altLang="en-US" dirty="0"/>
              <a:t>제출은 오늘 밤 </a:t>
            </a:r>
            <a:r>
              <a:rPr lang="en-US" altLang="ko-KR" dirty="0"/>
              <a:t>11</a:t>
            </a:r>
            <a:r>
              <a:rPr lang="ko-KR" altLang="en-US" dirty="0"/>
              <a:t>시 </a:t>
            </a:r>
            <a:r>
              <a:rPr lang="en-US" altLang="ko-KR" dirty="0"/>
              <a:t>59</a:t>
            </a:r>
            <a:r>
              <a:rPr lang="ko-KR" altLang="en-US" dirty="0"/>
              <a:t>분까지 받습니다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(19.12.17.</a:t>
            </a:r>
            <a:r>
              <a:rPr lang="ko-KR" altLang="en-US" dirty="0"/>
              <a:t> </a:t>
            </a:r>
            <a:r>
              <a:rPr lang="en-US" altLang="ko-KR" dirty="0"/>
              <a:t>11:59)</a:t>
            </a:r>
          </a:p>
          <a:p>
            <a:pPr lvl="1"/>
            <a:r>
              <a:rPr lang="en-US" altLang="ko-KR" dirty="0"/>
              <a:t>Tic-tac-toe</a:t>
            </a:r>
            <a:r>
              <a:rPr lang="ko-KR" altLang="en-US" dirty="0"/>
              <a:t> 파일만 보내주시면 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파일 제출과 함께 다른 질문이 있으시다면</a:t>
            </a:r>
            <a:r>
              <a:rPr lang="en-US" altLang="ko-KR" dirty="0"/>
              <a:t>,</a:t>
            </a:r>
            <a:r>
              <a:rPr lang="ko-KR" altLang="en-US" dirty="0"/>
              <a:t> 함께 보내주시면 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메일 제목은 </a:t>
            </a:r>
            <a:r>
              <a:rPr lang="en-US" altLang="ko-KR" dirty="0"/>
              <a:t>Lab02_(</a:t>
            </a:r>
            <a:r>
              <a:rPr lang="ko-KR" altLang="en-US" dirty="0"/>
              <a:t>성함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ko-KR" altLang="en-US" dirty="0" err="1"/>
              <a:t>으로</a:t>
            </a:r>
            <a:r>
              <a:rPr lang="ko-KR" altLang="en-US" dirty="0"/>
              <a:t> 해주세요</a:t>
            </a:r>
            <a:r>
              <a:rPr lang="en-US" altLang="ko-KR" dirty="0"/>
              <a:t>.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1832961" y="4359728"/>
            <a:ext cx="8526077" cy="13822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Lab02_</a:t>
            </a:r>
            <a:r>
              <a:rPr lang="ko-KR" altLang="en-US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장태준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첨부 파일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: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400" kern="0" dirty="0" err="1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ticTacToe.py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694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80B07-DAF0-4F07-8F6B-C1B7F63560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Basic Lab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A7E9196B-7ACA-45E7-A6B7-512099B3B5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문자로 그림 그리기</a:t>
            </a:r>
            <a:endParaRPr lang="en-US" altLang="ko-KR" dirty="0"/>
          </a:p>
          <a:p>
            <a:r>
              <a:rPr lang="en-US" altLang="ko-KR" dirty="0"/>
              <a:t>Bubble Sort</a:t>
            </a:r>
          </a:p>
          <a:p>
            <a:r>
              <a:rPr lang="ko-KR" altLang="en-US" dirty="0"/>
              <a:t>달팽이 배열</a:t>
            </a:r>
          </a:p>
        </p:txBody>
      </p:sp>
    </p:spTree>
    <p:extLst>
      <p:ext uri="{BB962C8B-B14F-4D97-AF65-F5344CB8AC3E}">
        <p14:creationId xmlns:p14="http://schemas.microsoft.com/office/powerpoint/2010/main" val="420231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2-1. </a:t>
            </a:r>
            <a:r>
              <a:rPr lang="ko-KR" altLang="en-US" dirty="0"/>
              <a:t>문자로 그림 그리기</a:t>
            </a:r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반복문을 이용해서 복잡한 포맷으로 출력하기</a:t>
            </a:r>
            <a:endParaRPr lang="en-US" altLang="ko-KR" dirty="0"/>
          </a:p>
          <a:p>
            <a:pPr lvl="1"/>
            <a:r>
              <a:rPr lang="ko-KR" altLang="en-US" dirty="0"/>
              <a:t>원하는 포맷에 맞춰 출력하는 것에 대한 연습</a:t>
            </a:r>
            <a:endParaRPr lang="en-US" altLang="ko-KR" dirty="0"/>
          </a:p>
          <a:p>
            <a:pPr lvl="1"/>
            <a:r>
              <a:rPr lang="ko-KR" altLang="en-US" dirty="0"/>
              <a:t>반복문을 이용해 조금씩 달라지는 포맷을 쉽게 다루기</a:t>
            </a:r>
            <a:endParaRPr lang="en-US" altLang="ko-KR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577DECD-D5BF-45D6-AAFD-4EAA053063D0}"/>
              </a:ext>
            </a:extLst>
          </p:cNvPr>
          <p:cNvSpPr/>
          <p:nvPr/>
        </p:nvSpPr>
        <p:spPr>
          <a:xfrm>
            <a:off x="1157027" y="2846543"/>
            <a:ext cx="3123426" cy="32344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a.py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  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 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*****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25E36A-635C-480B-B39A-4497D7E4F6AA}"/>
              </a:ext>
            </a:extLst>
          </p:cNvPr>
          <p:cNvSpPr/>
          <p:nvPr/>
        </p:nvSpPr>
        <p:spPr>
          <a:xfrm>
            <a:off x="4534287" y="2846543"/>
            <a:ext cx="3123426" cy="32344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b.py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  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EE5AE34-C4CB-4237-8AD1-3EC585359D36}"/>
              </a:ext>
            </a:extLst>
          </p:cNvPr>
          <p:cNvSpPr/>
          <p:nvPr/>
        </p:nvSpPr>
        <p:spPr>
          <a:xfrm>
            <a:off x="7911547" y="2846543"/>
            <a:ext cx="3123426" cy="32344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c.py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  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87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2-1. </a:t>
            </a:r>
            <a:r>
              <a:rPr lang="ko-KR" altLang="en-US" dirty="0"/>
              <a:t>문자로 그림 그리기</a:t>
            </a:r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 </a:t>
            </a:r>
            <a:r>
              <a:rPr lang="en-US" altLang="ko-KR" dirty="0"/>
              <a:t>(</a:t>
            </a:r>
            <a:r>
              <a:rPr lang="ko-KR" altLang="en-US" dirty="0"/>
              <a:t>다이아몬드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줄 수를 입력 받음</a:t>
            </a:r>
            <a:endParaRPr lang="en-US" altLang="ko-KR" dirty="0"/>
          </a:p>
          <a:p>
            <a:pPr lvl="1"/>
            <a:r>
              <a:rPr lang="ko-KR" altLang="en-US" dirty="0"/>
              <a:t>짝수일 때와 홀 수일 때 모양이 조금 다름</a:t>
            </a:r>
            <a:r>
              <a:rPr lang="en-US" altLang="ko-KR" dirty="0"/>
              <a:t>, </a:t>
            </a:r>
            <a:r>
              <a:rPr lang="ko-KR" altLang="en-US" dirty="0"/>
              <a:t>가장 긴 줄은 왼쪽 공백이 없음</a:t>
            </a:r>
            <a:endParaRPr lang="en-US" altLang="ko-KR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25E36A-635C-480B-B39A-4497D7E4F6AA}"/>
              </a:ext>
            </a:extLst>
          </p:cNvPr>
          <p:cNvSpPr/>
          <p:nvPr/>
        </p:nvSpPr>
        <p:spPr>
          <a:xfrm>
            <a:off x="6096000" y="2796208"/>
            <a:ext cx="5232565" cy="34438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</a:t>
            </a:r>
            <a:r>
              <a:rPr lang="en-US" altLang="ko-KR" sz="2400" i="1" kern="0" dirty="0" err="1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star.py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줄 수를 입력하세요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7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740831" y="2796208"/>
            <a:ext cx="5232565" cy="34438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</a:t>
            </a:r>
            <a:r>
              <a:rPr lang="en-US" altLang="ko-KR" sz="2400" i="1" kern="0" dirty="0" err="1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star.py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rgbClr val="ED7D31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줄 수를 입력하세요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6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DE1B1-7F4D-7446-B255-0878CF5B2918}"/>
              </a:ext>
            </a:extLst>
          </p:cNvPr>
          <p:cNvSpPr txBox="1"/>
          <p:nvPr/>
        </p:nvSpPr>
        <p:spPr>
          <a:xfrm>
            <a:off x="7999705" y="202476"/>
            <a:ext cx="3328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  <a:endParaRPr lang="en" altLang="ko-KR" sz="2400" dirty="0"/>
          </a:p>
          <a:p>
            <a:r>
              <a:rPr lang="en" altLang="ko-KR" sz="2400" dirty="0">
                <a:hlinkClick r:id="rId3"/>
              </a:rPr>
              <a:t>http://bitly.kr/QEtT1td</a:t>
            </a:r>
            <a:r>
              <a:rPr lang="ko-KR" altLang="en-US" sz="2400" dirty="0"/>
              <a:t> </a:t>
            </a:r>
            <a:endParaRPr kumimoji="1" lang="ko-KR" alt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538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2-1. </a:t>
            </a:r>
            <a:r>
              <a:rPr lang="ko-KR" altLang="en-US" dirty="0"/>
              <a:t>문자로 그림 그리기</a:t>
            </a:r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en-US" altLang="ko-KR" dirty="0"/>
              <a:t>Hint. </a:t>
            </a:r>
          </a:p>
          <a:p>
            <a:pPr lvl="1"/>
            <a:r>
              <a:rPr lang="ko-KR" altLang="en-US" dirty="0"/>
              <a:t>위 삼각형</a:t>
            </a:r>
            <a:r>
              <a:rPr lang="en-US" altLang="ko-KR" dirty="0"/>
              <a:t>, </a:t>
            </a:r>
            <a:r>
              <a:rPr lang="ko-KR" altLang="en-US" dirty="0"/>
              <a:t>가운데 줄</a:t>
            </a:r>
            <a:r>
              <a:rPr lang="en-US" altLang="ko-KR" dirty="0"/>
              <a:t>, </a:t>
            </a:r>
            <a:r>
              <a:rPr lang="ko-KR" altLang="en-US" dirty="0"/>
              <a:t>아래 삼각형 </a:t>
            </a:r>
            <a:r>
              <a:rPr lang="en-US" altLang="ko-KR" dirty="0"/>
              <a:t>3 </a:t>
            </a:r>
            <a:r>
              <a:rPr lang="ko-KR" altLang="en-US" dirty="0"/>
              <a:t>부분으로 나눈다면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Loop </a:t>
            </a:r>
            <a:r>
              <a:rPr lang="ko-KR" altLang="en-US" dirty="0"/>
              <a:t>을 한 번만 돌 수 있을까</a:t>
            </a:r>
            <a:r>
              <a:rPr lang="en-US" altLang="ko-KR" dirty="0"/>
              <a:t>? :  list, </a:t>
            </a:r>
            <a:r>
              <a:rPr lang="ko-KR" altLang="en-US" dirty="0"/>
              <a:t>활용 </a:t>
            </a:r>
            <a:r>
              <a:rPr lang="en-US" altLang="ko-KR" dirty="0"/>
              <a:t>/ </a:t>
            </a:r>
            <a:r>
              <a:rPr lang="ko-KR" altLang="en-US" dirty="0"/>
              <a:t>문자열 계산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25E36A-635C-480B-B39A-4497D7E4F6AA}"/>
              </a:ext>
            </a:extLst>
          </p:cNvPr>
          <p:cNvSpPr/>
          <p:nvPr/>
        </p:nvSpPr>
        <p:spPr>
          <a:xfrm>
            <a:off x="6096000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</a:t>
            </a:r>
            <a:r>
              <a:rPr lang="en-US" altLang="ko-KR" sz="2400" i="1" kern="0" dirty="0" err="1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star.py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 </a:t>
            </a:r>
            <a:endParaRPr lang="en-US" altLang="ko-KR" sz="2400" i="1" kern="0" dirty="0">
              <a:solidFill>
                <a:schemeClr val="accent2"/>
              </a:solidFill>
              <a:latin typeface="Consolas" panose="020B0609020204030204" pitchFamily="49" charset="0"/>
              <a:ea typeface="NanumBarunGothic" panose="020B0603020101020101" pitchFamily="34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줄 수를 입력하세요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5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 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 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740831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</a:t>
            </a:r>
            <a:r>
              <a:rPr lang="en-US" altLang="ko-KR" sz="2400" i="1" kern="0" dirty="0" err="1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star.py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i="1" kern="0" dirty="0">
              <a:solidFill>
                <a:srgbClr val="ED7D31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줄 수를 입력하세요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4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***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 *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31797-6C4A-E442-9A16-D666734A0520}"/>
              </a:ext>
            </a:extLst>
          </p:cNvPr>
          <p:cNvSpPr txBox="1"/>
          <p:nvPr/>
        </p:nvSpPr>
        <p:spPr>
          <a:xfrm>
            <a:off x="7999705" y="202476"/>
            <a:ext cx="3328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  <a:endParaRPr lang="en" altLang="ko-KR" sz="2400" dirty="0"/>
          </a:p>
          <a:p>
            <a:r>
              <a:rPr lang="en" altLang="ko-KR" sz="2400" dirty="0">
                <a:hlinkClick r:id="rId3"/>
              </a:rPr>
              <a:t>http://bitly.kr/QEtT1td</a:t>
            </a:r>
            <a:r>
              <a:rPr lang="ko-KR" altLang="en-US" sz="2400" dirty="0"/>
              <a:t> </a:t>
            </a:r>
            <a:endParaRPr kumimoji="1" lang="ko-KR" alt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775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1F9FDFC-6E66-4686-A6EF-C95C96EEC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정렬 알고리즘</a:t>
            </a:r>
            <a:endParaRPr lang="en-US" altLang="ko-KR" dirty="0"/>
          </a:p>
          <a:p>
            <a:pPr lvl="1"/>
            <a:r>
              <a:rPr lang="ko-KR" altLang="en-US" dirty="0"/>
              <a:t>여러 개의 원소를 가진 자료를 원하는 기준에 맞춰 정렬</a:t>
            </a:r>
            <a:endParaRPr lang="en-US" altLang="ko-KR" dirty="0"/>
          </a:p>
          <a:p>
            <a:pPr lvl="1"/>
            <a:r>
              <a:rPr lang="en-US" altLang="ko-KR" dirty="0"/>
              <a:t>Python </a:t>
            </a:r>
            <a:r>
              <a:rPr lang="ko-KR" altLang="en-US" dirty="0"/>
              <a:t>에서는 </a:t>
            </a:r>
            <a:r>
              <a:rPr lang="en-US" altLang="ko-KR" dirty="0"/>
              <a:t>sort </a:t>
            </a:r>
            <a:r>
              <a:rPr lang="ko-KR" altLang="en-US" dirty="0"/>
              <a:t>와 </a:t>
            </a:r>
            <a:r>
              <a:rPr lang="en-US" altLang="ko-KR" dirty="0"/>
              <a:t>sorted </a:t>
            </a:r>
            <a:r>
              <a:rPr lang="ko-KR" altLang="en-US" dirty="0"/>
              <a:t>라는 함수를 지원</a:t>
            </a:r>
            <a:endParaRPr lang="en-US" altLang="ko-KR" dirty="0"/>
          </a:p>
          <a:p>
            <a:pPr lvl="1"/>
            <a:r>
              <a:rPr lang="ko-KR" altLang="en-US" dirty="0"/>
              <a:t>내부의 정렬 원리를 학습</a:t>
            </a:r>
            <a:endParaRPr lang="en-US" altLang="ko-KR" dirty="0"/>
          </a:p>
          <a:p>
            <a:pPr lvl="1"/>
            <a:r>
              <a:rPr lang="ko-KR" altLang="en-US" dirty="0"/>
              <a:t>대표적인 정렬 알고리즘</a:t>
            </a:r>
            <a:endParaRPr lang="en-US" altLang="ko-KR" dirty="0"/>
          </a:p>
          <a:p>
            <a:pPr lvl="2"/>
            <a:r>
              <a:rPr lang="en-US" altLang="ko-KR" dirty="0"/>
              <a:t>Bubble Sort</a:t>
            </a:r>
          </a:p>
          <a:p>
            <a:pPr lvl="2"/>
            <a:r>
              <a:rPr lang="en-US" altLang="ko-KR" dirty="0"/>
              <a:t>Selection Sort</a:t>
            </a:r>
          </a:p>
          <a:p>
            <a:pPr lvl="2"/>
            <a:r>
              <a:rPr lang="en-US" altLang="ko-KR" dirty="0"/>
              <a:t>Insertion Sort</a:t>
            </a:r>
          </a:p>
          <a:p>
            <a:pPr lvl="2"/>
            <a:r>
              <a:rPr lang="en-US" altLang="ko-KR" dirty="0"/>
              <a:t>Merge Sort</a:t>
            </a:r>
          </a:p>
          <a:p>
            <a:pPr lvl="2"/>
            <a:r>
              <a:rPr lang="en-US" altLang="ko-KR" dirty="0"/>
              <a:t>Quick Sort</a:t>
            </a:r>
          </a:p>
          <a:p>
            <a:pPr lvl="2"/>
            <a:endParaRPr lang="en-US" altLang="ko-KR" dirty="0"/>
          </a:p>
        </p:txBody>
      </p:sp>
      <p:sp>
        <p:nvSpPr>
          <p:cNvPr id="81" name="제목 2">
            <a:extLst>
              <a:ext uri="{FF2B5EF4-FFF2-40B4-BE49-F238E27FC236}">
                <a16:creationId xmlns:a16="http://schemas.microsoft.com/office/drawing/2014/main" id="{42F44087-274A-4D64-BA3A-748B7725F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2-2. Bubble Sort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9259220-AF47-467A-87B6-DC3EE5BB9272}"/>
              </a:ext>
            </a:extLst>
          </p:cNvPr>
          <p:cNvSpPr/>
          <p:nvPr/>
        </p:nvSpPr>
        <p:spPr>
          <a:xfrm>
            <a:off x="5341713" y="3596260"/>
            <a:ext cx="5673348" cy="10438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700"/>
              </a:spcBef>
            </a:pPr>
            <a:r>
              <a:rPr lang="en-US" altLang="ko-KR" sz="2800" i="1" dirty="0" err="1">
                <a:solidFill>
                  <a:prstClr val="black"/>
                </a:solidFill>
                <a:latin typeface="Gill Sans MT" panose="020B0502020104020203" pitchFamily="34" charset="0"/>
                <a:ea typeface="나눔바른고딕" panose="020B0603020101020101" pitchFamily="50" charset="-127"/>
              </a:rPr>
              <a:t>list</a:t>
            </a:r>
            <a:r>
              <a:rPr lang="en-US" altLang="ko-KR" sz="2800" dirty="0" err="1">
                <a:solidFill>
                  <a:prstClr val="black"/>
                </a:solidFill>
                <a:latin typeface="Consolas" panose="020B0609020204030204" pitchFamily="49" charset="0"/>
                <a:ea typeface="나눔바른고딕" panose="020B0603020101020101" pitchFamily="50" charset="-127"/>
              </a:rPr>
              <a:t>.</a:t>
            </a:r>
            <a:r>
              <a:rPr lang="en-US" altLang="ko-KR" sz="2800" dirty="0" err="1">
                <a:solidFill>
                  <a:srgbClr val="C00000"/>
                </a:solidFill>
                <a:latin typeface="Consolas" panose="020B0609020204030204" pitchFamily="49" charset="0"/>
                <a:ea typeface="나눔바른고딕" panose="020B0603020101020101" pitchFamily="50" charset="-127"/>
              </a:rPr>
              <a:t>sort</a:t>
            </a:r>
            <a:r>
              <a:rPr lang="en-US" altLang="ko-KR" sz="2800" dirty="0">
                <a:solidFill>
                  <a:srgbClr val="C00000"/>
                </a:solidFill>
                <a:latin typeface="Consolas" panose="020B0609020204030204" pitchFamily="49" charset="0"/>
                <a:ea typeface="나눔바른고딕" panose="020B0603020101020101" pitchFamily="50" charset="-127"/>
              </a:rPr>
              <a:t>([reverse = True])</a:t>
            </a:r>
          </a:p>
          <a:p>
            <a:pPr>
              <a:spcBef>
                <a:spcPts val="700"/>
              </a:spcBef>
            </a:pPr>
            <a:r>
              <a:rPr lang="en-US" altLang="ko-KR" sz="2800" dirty="0">
                <a:solidFill>
                  <a:srgbClr val="C00000"/>
                </a:solidFill>
                <a:latin typeface="Consolas" panose="020B0609020204030204" pitchFamily="49" charset="0"/>
                <a:ea typeface="나눔바른고딕" panose="020B0603020101020101" pitchFamily="50" charset="-127"/>
              </a:rPr>
              <a:t>sorted(</a:t>
            </a:r>
            <a:r>
              <a:rPr lang="en-US" altLang="ko-KR" sz="2800" i="1" dirty="0">
                <a:solidFill>
                  <a:prstClr val="black"/>
                </a:solidFill>
                <a:latin typeface="Gill Sans MT" panose="020B0502020104020203" pitchFamily="34" charset="0"/>
                <a:ea typeface="나눔바른고딕" panose="020B0603020101020101" pitchFamily="50" charset="-127"/>
              </a:rPr>
              <a:t>list</a:t>
            </a:r>
            <a:r>
              <a:rPr lang="en-US" altLang="ko-KR" sz="2800" dirty="0">
                <a:solidFill>
                  <a:srgbClr val="C00000"/>
                </a:solidFill>
                <a:latin typeface="Consolas" panose="020B0609020204030204" pitchFamily="49" charset="0"/>
                <a:ea typeface="나눔바른고딕" panose="020B0603020101020101" pitchFamily="50" charset="-127"/>
              </a:rPr>
              <a:t>[, reverse = True])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E07BC9-0D09-49F0-AAA0-379B3BB4D598}"/>
              </a:ext>
            </a:extLst>
          </p:cNvPr>
          <p:cNvSpPr txBox="1"/>
          <p:nvPr/>
        </p:nvSpPr>
        <p:spPr>
          <a:xfrm>
            <a:off x="5204553" y="4821360"/>
            <a:ext cx="49074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Calibri" panose="020F0502020204030204" pitchFamily="34" charset="0"/>
              </a:rPr>
              <a:t> </a:t>
            </a:r>
            <a:r>
              <a:rPr lang="en-US" altLang="ko-KR" b="1" dirty="0">
                <a:latin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altLang="ko-KR" b="1" dirty="0">
                <a:latin typeface="Calibri" panose="020F0502020204030204" pitchFamily="34" charset="0"/>
              </a:rPr>
              <a:t> </a:t>
            </a:r>
            <a:r>
              <a:rPr lang="en-US" altLang="ko-KR" b="1" dirty="0" err="1">
                <a:latin typeface="Calibri" panose="020F0502020204030204" pitchFamily="34" charset="0"/>
              </a:rPr>
              <a:t>timsort</a:t>
            </a:r>
            <a:r>
              <a:rPr lang="en-US" altLang="ko-KR" b="1" dirty="0">
                <a:latin typeface="Calibri" panose="020F0502020204030204" pitchFamily="34" charset="0"/>
              </a:rPr>
              <a:t> </a:t>
            </a:r>
            <a:r>
              <a:rPr lang="ko-KR" altLang="en-US" b="1" dirty="0">
                <a:latin typeface="Calibri" panose="020F0502020204030204" pitchFamily="34" charset="0"/>
              </a:rPr>
              <a:t>로 구현</a:t>
            </a:r>
            <a:endParaRPr lang="en-US" altLang="ko-KR" b="1" dirty="0">
              <a:latin typeface="Calibri" panose="020F0502020204030204" pitchFamily="34" charset="0"/>
            </a:endParaRPr>
          </a:p>
          <a:p>
            <a:r>
              <a:rPr lang="en-US" altLang="ko-KR" sz="1200" dirty="0">
                <a:hlinkClick r:id="rId3"/>
              </a:rPr>
              <a:t>https://github.com/python/cpython/blob/master/Objects/listsort.txt</a:t>
            </a:r>
            <a:endParaRPr lang="en-US" altLang="ko-KR" sz="1200" dirty="0"/>
          </a:p>
          <a:p>
            <a:endParaRPr lang="ko-KR" altLang="en-US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15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2-2. Bubble Sort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402426-C32D-4C2A-90BE-47C9595BC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610606" cy="5081885"/>
          </a:xfrm>
        </p:spPr>
        <p:txBody>
          <a:bodyPr>
            <a:normAutofit/>
          </a:bodyPr>
          <a:lstStyle/>
          <a:p>
            <a:r>
              <a:rPr lang="en-US" altLang="ko-KR" dirty="0"/>
              <a:t>Bubble Sort</a:t>
            </a:r>
          </a:p>
          <a:p>
            <a:pPr lvl="1"/>
            <a:r>
              <a:rPr lang="ko-KR" altLang="en-US" dirty="0"/>
              <a:t>인접한 두 원소를 비교</a:t>
            </a:r>
            <a:endParaRPr lang="en-US" altLang="ko-KR" dirty="0"/>
          </a:p>
          <a:p>
            <a:pPr lvl="1"/>
            <a:r>
              <a:rPr lang="ko-KR" altLang="en-US" dirty="0"/>
              <a:t>큰 것</a:t>
            </a:r>
            <a:r>
              <a:rPr lang="en-US" altLang="ko-KR" dirty="0"/>
              <a:t>(</a:t>
            </a:r>
            <a:r>
              <a:rPr lang="ko-KR" altLang="en-US" dirty="0"/>
              <a:t>또는 작은 것</a:t>
            </a:r>
            <a:r>
              <a:rPr lang="en-US" altLang="ko-KR" dirty="0"/>
              <a:t>)</a:t>
            </a:r>
            <a:r>
              <a:rPr lang="ko-KR" altLang="en-US" dirty="0"/>
              <a:t>을 계속 끝으로 띄워 보냄 </a:t>
            </a:r>
            <a:r>
              <a:rPr lang="en-US" altLang="ko-KR" dirty="0"/>
              <a:t>(Bubbling)</a:t>
            </a:r>
          </a:p>
          <a:p>
            <a:pPr lvl="1"/>
            <a:r>
              <a:rPr lang="ko-KR" altLang="en-US" dirty="0"/>
              <a:t>한 번의 </a:t>
            </a:r>
            <a:r>
              <a:rPr lang="en-US" altLang="ko-KR" dirty="0"/>
              <a:t>loop </a:t>
            </a:r>
            <a:r>
              <a:rPr lang="ko-KR" altLang="en-US" dirty="0"/>
              <a:t>후에 맨 끝에 최대</a:t>
            </a:r>
            <a:r>
              <a:rPr lang="en-US" altLang="ko-KR" dirty="0"/>
              <a:t>(</a:t>
            </a:r>
            <a:r>
              <a:rPr lang="ko-KR" altLang="en-US" dirty="0"/>
              <a:t>최소</a:t>
            </a:r>
            <a:r>
              <a:rPr lang="en-US" altLang="ko-KR" dirty="0"/>
              <a:t>)</a:t>
            </a:r>
            <a:r>
              <a:rPr lang="ko-KR" altLang="en-US" dirty="0"/>
              <a:t>가 있음을 보장</a:t>
            </a:r>
            <a:endParaRPr lang="en-US" altLang="ko-KR" dirty="0"/>
          </a:p>
          <a:p>
            <a:pPr lvl="2"/>
            <a:r>
              <a:rPr lang="ko-KR" altLang="en-US" dirty="0"/>
              <a:t>몇 번째 </a:t>
            </a:r>
            <a:r>
              <a:rPr lang="en-US" altLang="ko-KR" dirty="0"/>
              <a:t>loop </a:t>
            </a:r>
            <a:r>
              <a:rPr lang="ko-KR" altLang="en-US" dirty="0"/>
              <a:t>에서 멈추는지에 따라 </a:t>
            </a:r>
            <a:r>
              <a:rPr lang="en-US" altLang="ko-KR" dirty="0"/>
              <a:t>n </a:t>
            </a:r>
            <a:r>
              <a:rPr lang="ko-KR" altLang="en-US" dirty="0"/>
              <a:t>번째 원소 구할 수도 있음 </a:t>
            </a:r>
            <a:endParaRPr lang="en-US" altLang="ko-KR" dirty="0"/>
          </a:p>
          <a:p>
            <a:pPr lvl="1"/>
            <a:r>
              <a:rPr lang="ko-KR" altLang="en-US" dirty="0"/>
              <a:t>아래는 </a:t>
            </a:r>
            <a:r>
              <a:rPr lang="en-US" altLang="ko-KR" dirty="0"/>
              <a:t>Bubble Sort </a:t>
            </a:r>
            <a:r>
              <a:rPr lang="ko-KR" altLang="en-US" dirty="0"/>
              <a:t>의 시각화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67CA6517-ACE0-4AEF-A452-FF3DF79C95AB}"/>
              </a:ext>
            </a:extLst>
          </p:cNvPr>
          <p:cNvSpPr txBox="1">
            <a:spLocks/>
          </p:cNvSpPr>
          <p:nvPr/>
        </p:nvSpPr>
        <p:spPr>
          <a:xfrm>
            <a:off x="6096000" y="1314397"/>
            <a:ext cx="5477774" cy="50818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1950" indent="-361950" algn="l" defTabSz="914400" rtl="0" eaLnBrk="1" latinLnBrk="1" hangingPunct="1">
              <a:lnSpc>
                <a:spcPct val="100000"/>
              </a:lnSpc>
              <a:spcBef>
                <a:spcPts val="7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+mn-cs"/>
              </a:defRPr>
            </a:lvl1pPr>
            <a:lvl2pPr marL="449263" indent="-268288" algn="l" defTabSz="914400" rtl="0" eaLnBrk="1" latinLnBrk="1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10229850" algn="l"/>
              </a:tabLst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+mn-cs"/>
              </a:defRPr>
            </a:lvl2pPr>
            <a:lvl3pPr marL="630238" indent="-268288" algn="l" defTabSz="914400" rtl="0" eaLnBrk="1" latinLnBrk="1" hangingPunct="1">
              <a:lnSpc>
                <a:spcPct val="100000"/>
              </a:lnSpc>
              <a:spcBef>
                <a:spcPts val="300"/>
              </a:spcBef>
              <a:buFont typeface="Gill Sans MT" panose="020B0502020104020203" pitchFamily="34" charset="0"/>
              <a:buChar char="–"/>
              <a:defRPr sz="2000" kern="1200">
                <a:solidFill>
                  <a:srgbClr val="6D6D6D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+mn-cs"/>
              </a:defRPr>
            </a:lvl3pPr>
            <a:lvl4pPr marL="896938" indent="-266700" algn="l" defTabSz="914400" rtl="0" eaLnBrk="1" latinLnBrk="1" hangingPunct="1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+mn-cs"/>
              </a:defRPr>
            </a:lvl4pPr>
            <a:lvl5pPr marL="982663" indent="-180975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tx1"/>
                </a:solidFill>
                <a:latin typeface="Gill Sans MT" panose="020B0502020104020203" pitchFamily="34" charset="0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ko-KR" altLang="en-US" dirty="0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8657A2A9-CD1A-49B9-B2A4-B44DE64359E7}"/>
              </a:ext>
            </a:extLst>
          </p:cNvPr>
          <p:cNvSpPr/>
          <p:nvPr/>
        </p:nvSpPr>
        <p:spPr bwMode="auto">
          <a:xfrm>
            <a:off x="720264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B4CE7C1-64DA-42C6-AD45-71BB8F911F14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B846AF85-AE2F-4C5C-82CE-DEB80352B53F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8ADA6518-8CBE-4B28-A14D-BC5A49B070CD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1D425DD3-1256-4A87-9B35-88694F715253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9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319F16CA-4501-4DA4-9040-579CF0F65319}"/>
              </a:ext>
            </a:extLst>
          </p:cNvPr>
          <p:cNvSpPr/>
          <p:nvPr/>
        </p:nvSpPr>
        <p:spPr>
          <a:xfrm>
            <a:off x="397666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6F64588-4FD1-4A18-BE03-603FA955760D}"/>
              </a:ext>
            </a:extLst>
          </p:cNvPr>
          <p:cNvSpPr/>
          <p:nvPr/>
        </p:nvSpPr>
        <p:spPr bwMode="auto">
          <a:xfrm>
            <a:off x="720264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B46C603-EC4D-43E5-A493-295CA005939E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C998C45D-7BCE-4C88-9C64-356860E89888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73451C8-A929-4563-A0D4-DDAF56705D0B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B58AF317-40F1-4CD4-ABEE-30D9919B1073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9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08CB4E2-A2B2-44C6-A1A9-F50596005491}"/>
              </a:ext>
            </a:extLst>
          </p:cNvPr>
          <p:cNvSpPr/>
          <p:nvPr/>
        </p:nvSpPr>
        <p:spPr>
          <a:xfrm>
            <a:off x="477492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D82B07B4-22F9-4B12-8778-9B4117D133B5}"/>
              </a:ext>
            </a:extLst>
          </p:cNvPr>
          <p:cNvSpPr/>
          <p:nvPr/>
        </p:nvSpPr>
        <p:spPr bwMode="auto">
          <a:xfrm>
            <a:off x="720264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60DC53F-946E-49D7-BC7B-3FF023C2A003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7DED493-4114-4DD3-9EC0-6AB54B3674F1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50B7532-BC87-4A05-BB5A-BD14FAA9F5E0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748BC46-5479-460C-9076-EBA149EA4E30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9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B2B075B7-B185-42BF-A5AB-DF97AEF92CBC}"/>
              </a:ext>
            </a:extLst>
          </p:cNvPr>
          <p:cNvSpPr/>
          <p:nvPr/>
        </p:nvSpPr>
        <p:spPr>
          <a:xfrm>
            <a:off x="558459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1F0C61ED-E045-46C6-8C94-5FBE078A28A0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7C856A9F-1286-4419-A2B6-815E231723F9}"/>
              </a:ext>
            </a:extLst>
          </p:cNvPr>
          <p:cNvSpPr/>
          <p:nvPr/>
        </p:nvSpPr>
        <p:spPr bwMode="auto">
          <a:xfrm>
            <a:off x="4779043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7085C90-C70C-465C-A2B3-F84CB66AB9E3}"/>
              </a:ext>
            </a:extLst>
          </p:cNvPr>
          <p:cNvSpPr/>
          <p:nvPr/>
        </p:nvSpPr>
        <p:spPr bwMode="auto">
          <a:xfrm>
            <a:off x="5585538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D0A0EDE0-3728-4DB3-8402-56EFAA4F8E82}"/>
              </a:ext>
            </a:extLst>
          </p:cNvPr>
          <p:cNvSpPr/>
          <p:nvPr/>
        </p:nvSpPr>
        <p:spPr bwMode="auto">
          <a:xfrm>
            <a:off x="7198528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E3764150-EB07-4EC9-8A7B-ED952192FB72}"/>
              </a:ext>
            </a:extLst>
          </p:cNvPr>
          <p:cNvSpPr/>
          <p:nvPr/>
        </p:nvSpPr>
        <p:spPr bwMode="auto">
          <a:xfrm>
            <a:off x="6392033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9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08CCA1A7-6029-4122-8455-C8976CAD9D79}"/>
              </a:ext>
            </a:extLst>
          </p:cNvPr>
          <p:cNvSpPr/>
          <p:nvPr/>
        </p:nvSpPr>
        <p:spPr>
          <a:xfrm>
            <a:off x="638791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2F65FEA5-4BCD-400B-8623-9BEEB3086539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ACB530DA-0ACA-47D1-9352-E0528DD53ECF}"/>
              </a:ext>
            </a:extLst>
          </p:cNvPr>
          <p:cNvSpPr/>
          <p:nvPr/>
        </p:nvSpPr>
        <p:spPr bwMode="auto">
          <a:xfrm>
            <a:off x="4779043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BE6B1A6E-02C3-4A0B-AA94-C8741CA4A0C0}"/>
              </a:ext>
            </a:extLst>
          </p:cNvPr>
          <p:cNvSpPr/>
          <p:nvPr/>
        </p:nvSpPr>
        <p:spPr bwMode="auto">
          <a:xfrm>
            <a:off x="5585538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8CD1D635-B157-457F-ADCD-689395713255}"/>
              </a:ext>
            </a:extLst>
          </p:cNvPr>
          <p:cNvSpPr/>
          <p:nvPr/>
        </p:nvSpPr>
        <p:spPr bwMode="auto">
          <a:xfrm>
            <a:off x="7198528" y="4477484"/>
            <a:ext cx="806495" cy="739286"/>
          </a:xfrm>
          <a:prstGeom prst="rect">
            <a:avLst/>
          </a:prstGeom>
          <a:gradFill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E4B48"/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9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33C154A1-A04D-4BBC-A1D5-22639CD3311F}"/>
              </a:ext>
            </a:extLst>
          </p:cNvPr>
          <p:cNvSpPr/>
          <p:nvPr/>
        </p:nvSpPr>
        <p:spPr bwMode="auto">
          <a:xfrm>
            <a:off x="6392033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A6131CCF-05A0-42E0-9A07-874EC16B60B5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E4D83D0A-EA01-47FD-A7AC-E4E96E0AC7D5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5A1BA1AC-D1F1-4C1E-B0A3-EA198FDFF2CF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B2118C5-DC7F-4105-B24E-3CFA278E1492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6C64F987-B0A9-4E19-B32C-8945405872A6}"/>
              </a:ext>
            </a:extLst>
          </p:cNvPr>
          <p:cNvSpPr/>
          <p:nvPr/>
        </p:nvSpPr>
        <p:spPr>
          <a:xfrm>
            <a:off x="397666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39DCCD71-9872-4F46-B314-41598C2447A3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54A08E5F-F5FC-485D-B708-174C2C25DB9A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C71EE313-47E7-47F5-BD15-F78642FF106F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A28BBA68-F8EC-41E1-8D54-5AA5B3864B65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72D248A3-6962-4E5B-A128-B72E7D911653}"/>
              </a:ext>
            </a:extLst>
          </p:cNvPr>
          <p:cNvSpPr/>
          <p:nvPr/>
        </p:nvSpPr>
        <p:spPr>
          <a:xfrm>
            <a:off x="477492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C74EA989-F7C6-4A27-BAB8-75E97E4A4280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2BFC6131-E212-4AA2-9D04-8005EE73F855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1" name="직사각형 150">
            <a:extLst>
              <a:ext uri="{FF2B5EF4-FFF2-40B4-BE49-F238E27FC236}">
                <a16:creationId xmlns:a16="http://schemas.microsoft.com/office/drawing/2014/main" id="{C6962ADD-E599-4A0A-90B6-283D73DD5C77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69F06EC9-3249-4ABD-AFB1-B3F8FBD97BC4}"/>
              </a:ext>
            </a:extLst>
          </p:cNvPr>
          <p:cNvSpPr/>
          <p:nvPr/>
        </p:nvSpPr>
        <p:spPr bwMode="auto">
          <a:xfrm>
            <a:off x="558965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DF35785D-BFFA-4CCB-9944-8A754284BECD}"/>
              </a:ext>
            </a:extLst>
          </p:cNvPr>
          <p:cNvSpPr/>
          <p:nvPr/>
        </p:nvSpPr>
        <p:spPr>
          <a:xfrm>
            <a:off x="5584596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356F0A58-889C-4A13-A494-217B363A90FA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4CEE103B-9C68-4D4D-901E-CF6B388D2B48}"/>
              </a:ext>
            </a:extLst>
          </p:cNvPr>
          <p:cNvSpPr/>
          <p:nvPr/>
        </p:nvSpPr>
        <p:spPr bwMode="auto">
          <a:xfrm>
            <a:off x="4779043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61F4B9BF-9267-4C7E-82BB-FF783FE18C6D}"/>
              </a:ext>
            </a:extLst>
          </p:cNvPr>
          <p:cNvSpPr/>
          <p:nvPr/>
        </p:nvSpPr>
        <p:spPr bwMode="auto">
          <a:xfrm>
            <a:off x="5585538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BE92A394-FAEA-4DEB-BCFE-61DEBF7820DA}"/>
              </a:ext>
            </a:extLst>
          </p:cNvPr>
          <p:cNvSpPr/>
          <p:nvPr/>
        </p:nvSpPr>
        <p:spPr bwMode="auto">
          <a:xfrm>
            <a:off x="6396151" y="4477484"/>
            <a:ext cx="806495" cy="739286"/>
          </a:xfrm>
          <a:prstGeom prst="rect">
            <a:avLst/>
          </a:prstGeom>
          <a:gradFill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E4B48"/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4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E3B37052-FFE0-499B-9C8A-7A55CB91694B}"/>
              </a:ext>
            </a:extLst>
          </p:cNvPr>
          <p:cNvSpPr/>
          <p:nvPr/>
        </p:nvSpPr>
        <p:spPr bwMode="auto">
          <a:xfrm>
            <a:off x="559283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BCDC0EAE-2B3D-48A7-AAF4-2939EBCFFA31}"/>
              </a:ext>
            </a:extLst>
          </p:cNvPr>
          <p:cNvSpPr/>
          <p:nvPr/>
        </p:nvSpPr>
        <p:spPr bwMode="auto">
          <a:xfrm>
            <a:off x="478633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6F10222C-6EAE-4FF9-916B-68FB8B7BFBFB}"/>
              </a:ext>
            </a:extLst>
          </p:cNvPr>
          <p:cNvSpPr/>
          <p:nvPr/>
        </p:nvSpPr>
        <p:spPr bwMode="auto">
          <a:xfrm>
            <a:off x="397984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59682EC2-04AE-488D-85E9-06A7AFB88767}"/>
              </a:ext>
            </a:extLst>
          </p:cNvPr>
          <p:cNvSpPr/>
          <p:nvPr/>
        </p:nvSpPr>
        <p:spPr>
          <a:xfrm>
            <a:off x="3979841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4AE6E51D-7886-4D6E-A12C-2962A235FA8F}"/>
              </a:ext>
            </a:extLst>
          </p:cNvPr>
          <p:cNvSpPr/>
          <p:nvPr/>
        </p:nvSpPr>
        <p:spPr bwMode="auto">
          <a:xfrm>
            <a:off x="397984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E1BC965B-7592-4452-BD0E-0AEE0CCFEC6D}"/>
              </a:ext>
            </a:extLst>
          </p:cNvPr>
          <p:cNvSpPr/>
          <p:nvPr/>
        </p:nvSpPr>
        <p:spPr bwMode="auto">
          <a:xfrm>
            <a:off x="559283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834BD434-CC52-412D-824A-79E43522E463}"/>
              </a:ext>
            </a:extLst>
          </p:cNvPr>
          <p:cNvSpPr/>
          <p:nvPr/>
        </p:nvSpPr>
        <p:spPr bwMode="auto">
          <a:xfrm>
            <a:off x="4786336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48757D68-CEC2-410C-A8AA-F66010EA3C60}"/>
              </a:ext>
            </a:extLst>
          </p:cNvPr>
          <p:cNvSpPr/>
          <p:nvPr/>
        </p:nvSpPr>
        <p:spPr>
          <a:xfrm>
            <a:off x="4778101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C2998F69-C7E5-4FCA-9FCB-17312EE21901}"/>
              </a:ext>
            </a:extLst>
          </p:cNvPr>
          <p:cNvSpPr/>
          <p:nvPr/>
        </p:nvSpPr>
        <p:spPr bwMode="auto">
          <a:xfrm>
            <a:off x="3979841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CCA8B09C-656C-480A-ABD0-BC9D2D8783FF}"/>
              </a:ext>
            </a:extLst>
          </p:cNvPr>
          <p:cNvSpPr/>
          <p:nvPr/>
        </p:nvSpPr>
        <p:spPr bwMode="auto">
          <a:xfrm>
            <a:off x="4782218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FE651AE3-5B3C-4BAF-8F61-820673384EE5}"/>
              </a:ext>
            </a:extLst>
          </p:cNvPr>
          <p:cNvSpPr/>
          <p:nvPr/>
        </p:nvSpPr>
        <p:spPr bwMode="auto">
          <a:xfrm>
            <a:off x="5588713" y="4477484"/>
            <a:ext cx="806495" cy="739286"/>
          </a:xfrm>
          <a:prstGeom prst="rect">
            <a:avLst/>
          </a:prstGeom>
          <a:gradFill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E4B48"/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3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830F6A80-89F8-4E4F-8D98-A387FA5D8EB5}"/>
              </a:ext>
            </a:extLst>
          </p:cNvPr>
          <p:cNvSpPr/>
          <p:nvPr/>
        </p:nvSpPr>
        <p:spPr bwMode="auto">
          <a:xfrm>
            <a:off x="4783162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EB88FC42-694F-4631-908B-6CFF8101F10E}"/>
              </a:ext>
            </a:extLst>
          </p:cNvPr>
          <p:cNvSpPr/>
          <p:nvPr/>
        </p:nvSpPr>
        <p:spPr bwMode="auto">
          <a:xfrm>
            <a:off x="3976667" y="4477484"/>
            <a:ext cx="806495" cy="739286"/>
          </a:xfrm>
          <a:prstGeom prst="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17B641BB-97C9-4969-8449-534EB0813356}"/>
              </a:ext>
            </a:extLst>
          </p:cNvPr>
          <p:cNvSpPr/>
          <p:nvPr/>
        </p:nvSpPr>
        <p:spPr>
          <a:xfrm>
            <a:off x="3976667" y="4477484"/>
            <a:ext cx="1624400" cy="739286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5EF3616E-90AE-472B-9CA0-9E5EB6D93E09}"/>
              </a:ext>
            </a:extLst>
          </p:cNvPr>
          <p:cNvSpPr/>
          <p:nvPr/>
        </p:nvSpPr>
        <p:spPr bwMode="auto">
          <a:xfrm>
            <a:off x="3976666" y="4477484"/>
            <a:ext cx="806495" cy="739286"/>
          </a:xfrm>
          <a:prstGeom prst="rect">
            <a:avLst/>
          </a:prstGeom>
          <a:gradFill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E4B48"/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1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6528048D-0F98-4E8A-946D-191ECE21ADF6}"/>
              </a:ext>
            </a:extLst>
          </p:cNvPr>
          <p:cNvSpPr/>
          <p:nvPr/>
        </p:nvSpPr>
        <p:spPr bwMode="auto">
          <a:xfrm>
            <a:off x="4783161" y="4477484"/>
            <a:ext cx="806495" cy="739286"/>
          </a:xfrm>
          <a:prstGeom prst="rect">
            <a:avLst/>
          </a:prstGeom>
          <a:gradFill>
            <a:gsLst>
              <a:gs pos="0">
                <a:srgbClr val="C0504D">
                  <a:tint val="50000"/>
                  <a:satMod val="300000"/>
                </a:srgbClr>
              </a:gs>
              <a:gs pos="35000">
                <a:srgbClr val="C0504D">
                  <a:tint val="37000"/>
                  <a:satMod val="300000"/>
                </a:srgbClr>
              </a:gs>
              <a:gs pos="100000">
                <a:srgbClr val="C0504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BE4B48"/>
            </a:solidFill>
            <a:prstDash val="solid"/>
            <a:headEnd type="none" w="med" len="med"/>
            <a:tailEnd type="none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0" rIns="0" rtlCol="0" anchor="ctr"/>
          <a:lstStyle/>
          <a:p>
            <a:pPr algn="ctr" latinLnBrk="0">
              <a:defRPr/>
            </a:pPr>
            <a:r>
              <a:rPr lang="en-US" altLang="ko-KR" sz="2400" b="1" kern="0" dirty="0">
                <a:solidFill>
                  <a:prstClr val="black"/>
                </a:solidFill>
                <a:latin typeface="Calibri" pitchFamily="34" charset="0"/>
              </a:rPr>
              <a:t>2</a:t>
            </a:r>
            <a:endParaRPr lang="ko-KR" altLang="en-US" sz="2400" b="1" kern="0" baseline="-25000" dirty="0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4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96296E-6 L 0.01771 0.04051 C 0.02136 0.04954 0.02696 0.05463 0.03269 0.05463 C 0.03933 0.05463 0.04467 0.04954 0.04831 0.04051 L 0.06615 -2.96296E-6 " pathEditMode="relative" rAng="0" ptsTypes="AAAAA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0.01784 -0.04004 C -0.02148 -0.04884 -0.02708 -0.0537 -0.03281 -0.0537 C -0.03945 -0.0537 -0.04479 -0.04884 -0.04844 -0.04004 L -0.06615 -2.96296E-6 " pathEditMode="relative" rAng="0" ptsTypes="AAAAA">
                                      <p:cBhvr>
                                        <p:cTn id="2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96296E-6 L 0.06562 -2.96296E-6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0.01771 0.04051 C 0.02135 0.04954 0.02695 0.05463 0.03268 0.05463 C 0.03932 0.05463 0.04466 0.04954 0.04831 0.04051 L 0.06615 -2.96296E-6 " pathEditMode="relative" rAng="0" ptsTypes="AAAAA">
                                      <p:cBhvr>
                                        <p:cTn id="5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96296E-6 L -0.01784 -0.04004 C -0.02149 -0.04884 -0.02709 -0.0537 -0.03282 -0.0537 C -0.03946 -0.0537 -0.0448 -0.04884 -0.04844 -0.04004 L -0.06615 -2.96296E-6 " pathEditMode="relative" rAng="0" ptsTypes="AAAAA">
                                      <p:cBhvr>
                                        <p:cTn id="5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96296E-6 L 0.06563 -2.96296E-6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96296E-6 L 0.0177 0.04051 C 0.02135 0.04954 0.02695 0.05463 0.03268 0.05463 C 0.03932 0.05463 0.04466 0.04954 0.0483 0.04051 L 0.06614 -2.96296E-6 " pathEditMode="relative" rAng="0" ptsTypes="AAAAA">
                                      <p:cBhvr>
                                        <p:cTn id="8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-0.01784 -0.04004 C -0.02148 -0.04884 -0.02708 -0.0537 -0.03281 -0.0537 C -0.03945 -0.0537 -0.04479 -0.04884 -0.04844 -0.04004 L -0.06614 -2.96296E-6 " pathEditMode="relative" rAng="0" ptsTypes="AAAAA">
                                      <p:cBhvr>
                                        <p:cTn id="8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96296E-6 L 0.06562 -2.96296E-6 " pathEditMode="relative" rAng="0" ptsTypes="AA">
                                      <p:cBhvr>
                                        <p:cTn id="9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500"/>
                            </p:stCondLst>
                            <p:childTnLst>
                              <p:par>
                                <p:cTn id="93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500"/>
                            </p:stCondLst>
                            <p:childTnLst>
                              <p:par>
                                <p:cTn id="118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96296E-6 L 0.01771 0.04051 C 0.02136 0.04954 0.02695 0.05463 0.03268 0.05463 C 0.03932 0.05463 0.04466 0.04954 0.04831 0.04051 L 0.06615 -2.96296E-6 " pathEditMode="relative" rAng="0" ptsTypes="AAAAA">
                                      <p:cBhvr>
                                        <p:cTn id="11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96296E-6 L -0.01784 -0.04004 C -0.02149 -0.04884 -0.02709 -0.0537 -0.03281 -0.0537 C -0.03946 -0.0537 -0.04479 -0.04884 -0.04844 -0.04004 L -0.06615 -2.96296E-6 " pathEditMode="relative" rAng="0" ptsTypes="AAAAA">
                                      <p:cBhvr>
                                        <p:cTn id="12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0"/>
                            </p:stCondLst>
                            <p:childTnLst>
                              <p:par>
                                <p:cTn id="1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8000"/>
                            </p:stCondLst>
                            <p:childTnLst>
                              <p:par>
                                <p:cTn id="14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8500"/>
                            </p:stCondLst>
                            <p:childTnLst>
                              <p:par>
                                <p:cTn id="168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96296E-6 L 0.01771 0.04051 C 0.02136 0.04954 0.02696 0.05463 0.03269 0.05463 C 0.03933 0.05463 0.04467 0.04954 0.04831 0.04051 L 0.06615 -2.96296E-6 " pathEditMode="relative" rAng="0" ptsTypes="AAAAA">
                                      <p:cBhvr>
                                        <p:cTn id="169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170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0.01784 -0.04004 C -0.02148 -0.04884 -0.02708 -0.0537 -0.03281 -0.0537 C -0.03945 -0.0537 -0.04479 -0.04884 -0.04844 -0.04004 L -0.06615 -2.96296E-6 " pathEditMode="relative" rAng="0" ptsTypes="AAAAA">
                                      <p:cBhvr>
                                        <p:cTn id="171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9500"/>
                            </p:stCondLst>
                            <p:childTnLst>
                              <p:par>
                                <p:cTn id="17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96296E-6 L 0.06562 -2.96296E-6 " pathEditMode="relative" rAng="0" ptsTypes="AA">
                                      <p:cBhvr>
                                        <p:cTn id="174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97" presetID="42" presetClass="path" presetSubtype="0" accel="50000" decel="5000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3.125E-6 -2.96296E-6 L 0.06563 -2.96296E-6 " pathEditMode="relative" rAng="0" ptsTypes="AA">
                                      <p:cBhvr>
                                        <p:cTn id="19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1800"/>
                            </p:stCondLst>
                            <p:childTnLst>
                              <p:par>
                                <p:cTn id="20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1800"/>
                            </p:stCondLst>
                            <p:childTnLst>
                              <p:par>
                                <p:cTn id="221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96296E-6 L 0.0177 0.04051 C 0.02135 0.04954 0.02695 0.05463 0.03268 0.05463 C 0.03932 0.05463 0.04466 0.04954 0.0483 0.04051 L 0.06614 -2.96296E-6 " pathEditMode="relative" rAng="0" ptsTypes="AAAAA">
                                      <p:cBhvr>
                                        <p:cTn id="222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07" y="2731"/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2.96296E-6 L -0.01784 -0.04004 C -0.02148 -0.04884 -0.02708 -0.0537 -0.03281 -0.0537 C -0.03945 -0.0537 -0.04479 -0.04884 -0.04844 -0.04004 L -0.06614 -2.96296E-6 " pathEditMode="relative" rAng="0" ptsTypes="AAAAA">
                                      <p:cBhvr>
                                        <p:cTn id="22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07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2800"/>
                            </p:stCondLst>
                            <p:childTnLst>
                              <p:par>
                                <p:cTn id="22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13300"/>
                            </p:stCondLst>
                            <p:childTnLst>
                              <p:par>
                                <p:cTn id="24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13800"/>
                            </p:stCondLst>
                            <p:childTnLst>
                              <p:par>
                                <p:cTn id="263" presetID="42" presetClass="path" presetSubtype="0" accel="50000" decel="50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25E-6 -2.96296E-6 L 0.06562 -2.96296E-6 " pathEditMode="relative" rAng="0" ptsTypes="AA">
                                      <p:cBhvr>
                                        <p:cTn id="264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5100"/>
                            </p:stCondLst>
                            <p:childTnLst>
                              <p:par>
                                <p:cTn id="26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15100"/>
                            </p:stCondLst>
                            <p:childTnLst>
                              <p:par>
                                <p:cTn id="28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15600"/>
                            </p:stCondLst>
                            <p:childTnLst>
                              <p:par>
                                <p:cTn id="29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16100"/>
                            </p:stCondLst>
                            <p:childTnLst>
                              <p:par>
                                <p:cTn id="311" presetID="10" presetClass="exit" presetSubtype="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5" grpId="1" animBg="1"/>
      <p:bldP spid="76" grpId="0" animBg="1"/>
      <p:bldP spid="76" grpId="1" animBg="1"/>
      <p:bldP spid="77" grpId="0" animBg="1"/>
      <p:bldP spid="77" grpId="1" animBg="1"/>
      <p:bldP spid="78" grpId="0" animBg="1"/>
      <p:bldP spid="78" grpId="1" animBg="1"/>
      <p:bldP spid="78" grpId="2" animBg="1"/>
      <p:bldP spid="79" grpId="0" animBg="1"/>
      <p:bldP spid="79" grpId="1" animBg="1"/>
      <p:bldP spid="79" grpId="2" animBg="1"/>
      <p:bldP spid="80" grpId="0" animBg="1"/>
      <p:bldP spid="80" grpId="1" animBg="1"/>
      <p:bldP spid="80" grpId="2" animBg="1"/>
      <p:bldP spid="81" grpId="0" animBg="1"/>
      <p:bldP spid="82" grpId="0" animBg="1"/>
      <p:bldP spid="83" grpId="0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0" grpId="2" animBg="1"/>
      <p:bldP spid="91" grpId="0" animBg="1"/>
      <p:bldP spid="91" grpId="1" animBg="1"/>
      <p:bldP spid="91" grpId="2" animBg="1"/>
      <p:bldP spid="92" grpId="0" animBg="1"/>
      <p:bldP spid="92" grpId="1" animBg="1"/>
      <p:bldP spid="92" grpId="2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6" grpId="2" animBg="1"/>
      <p:bldP spid="97" grpId="0" animBg="1"/>
      <p:bldP spid="97" grpId="1" animBg="1"/>
      <p:bldP spid="97" grpId="2" animBg="1"/>
      <p:bldP spid="98" grpId="0" animBg="1"/>
      <p:bldP spid="98" grpId="1" animBg="1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3" grpId="0" animBg="1"/>
      <p:bldP spid="103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5" grpId="2" animBg="1"/>
      <p:bldP spid="126" grpId="0" animBg="1"/>
      <p:bldP spid="126" grpId="1" animBg="1"/>
      <p:bldP spid="126" grpId="2" animBg="1"/>
      <p:bldP spid="127" grpId="0" animBg="1"/>
      <p:bldP spid="127" grpId="1" animBg="1"/>
      <p:bldP spid="127" grpId="2" animBg="1"/>
      <p:bldP spid="128" grpId="0" animBg="1"/>
      <p:bldP spid="129" grpId="0" animBg="1"/>
      <p:bldP spid="130" grpId="0" animBg="1"/>
      <p:bldP spid="131" grpId="0" animBg="1"/>
      <p:bldP spid="132" grpId="0" animBg="1"/>
      <p:bldP spid="132" grpId="1" animBg="1"/>
      <p:bldP spid="133" grpId="0" animBg="1"/>
      <p:bldP spid="133" grpId="1" animBg="1"/>
      <p:bldP spid="150" grpId="0" animBg="1"/>
      <p:bldP spid="150" grpId="1" animBg="1"/>
      <p:bldP spid="151" grpId="0" animBg="1"/>
      <p:bldP spid="151" grpId="1" animBg="1"/>
      <p:bldP spid="151" grpId="2" animBg="1"/>
      <p:bldP spid="152" grpId="0" animBg="1"/>
      <p:bldP spid="152" grpId="1" animBg="1"/>
      <p:bldP spid="152" grpId="2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8" grpId="0" animBg="1"/>
      <p:bldP spid="158" grpId="1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1" grpId="2" animBg="1"/>
      <p:bldP spid="162" grpId="0" animBg="1"/>
      <p:bldP spid="163" grpId="0" animBg="1"/>
      <p:bldP spid="164" grpId="0" animBg="1"/>
      <p:bldP spid="165" grpId="0" animBg="1"/>
      <p:bldP spid="166" grpId="0" animBg="1"/>
      <p:bldP spid="166" grpId="1" animBg="1"/>
      <p:bldP spid="167" grpId="0" animBg="1"/>
      <p:bldP spid="167" grpId="1" animBg="1"/>
      <p:bldP spid="168" grpId="0" animBg="1"/>
      <p:bldP spid="169" grpId="0" animBg="1"/>
      <p:bldP spid="169" grpId="1" animBg="1"/>
      <p:bldP spid="170" grpId="0" animBg="1"/>
      <p:bldP spid="170" grpId="1" animBg="1"/>
      <p:bldP spid="171" grpId="0" animBg="1"/>
      <p:bldP spid="171" grpId="1" animBg="1"/>
      <p:bldP spid="172" grpId="0" animBg="1"/>
      <p:bldP spid="17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2-2. Bubble Sort </a:t>
            </a:r>
            <a:endParaRPr lang="ko-KR" altLang="en-US" dirty="0"/>
          </a:p>
        </p:txBody>
      </p: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F3133E2A-AA07-44A4-B60A-F039EE4B1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10955548" cy="5081885"/>
          </a:xfrm>
        </p:spPr>
        <p:txBody>
          <a:bodyPr/>
          <a:lstStyle/>
          <a:p>
            <a:r>
              <a:rPr lang="ko-KR" altLang="en-US" dirty="0"/>
              <a:t>입출력 예시</a:t>
            </a:r>
            <a:endParaRPr lang="en-US" altLang="ko-KR" dirty="0"/>
          </a:p>
          <a:p>
            <a:pPr lvl="1"/>
            <a:r>
              <a:rPr lang="ko-KR" altLang="en-US" dirty="0"/>
              <a:t>리스트 길이와 각 원소를 차례로 입력 받음</a:t>
            </a:r>
            <a:endParaRPr lang="en-US" altLang="ko-KR" dirty="0"/>
          </a:p>
          <a:p>
            <a:pPr lvl="1"/>
            <a:r>
              <a:rPr lang="en-US" altLang="ko-KR" dirty="0"/>
              <a:t>Hint: </a:t>
            </a:r>
            <a:r>
              <a:rPr lang="ko-KR" altLang="en-US" dirty="0" err="1"/>
              <a:t>반복문</a:t>
            </a:r>
            <a:r>
              <a:rPr lang="ko-KR" altLang="en-US" dirty="0"/>
              <a:t> 안에 </a:t>
            </a:r>
            <a:r>
              <a:rPr lang="ko-KR" altLang="en-US" dirty="0" err="1"/>
              <a:t>반복문</a:t>
            </a:r>
            <a:r>
              <a:rPr lang="en-US" altLang="ko-KR" dirty="0"/>
              <a:t>?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325E36A-635C-480B-B39A-4497D7E4F6AA}"/>
              </a:ext>
            </a:extLst>
          </p:cNvPr>
          <p:cNvSpPr/>
          <p:nvPr/>
        </p:nvSpPr>
        <p:spPr>
          <a:xfrm>
            <a:off x="6096000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bubbleSort.py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정렬 전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[9, 2, 1, 4, 3]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정렬 후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[1, 2, 3, 4, 9]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BD51C1-C881-4403-8461-D801FBFC76CD}"/>
              </a:ext>
            </a:extLst>
          </p:cNvPr>
          <p:cNvSpPr/>
          <p:nvPr/>
        </p:nvSpPr>
        <p:spPr>
          <a:xfrm>
            <a:off x="740831" y="2941983"/>
            <a:ext cx="5232565" cy="32980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>
                <a:lumMod val="75000"/>
              </a:schemeClr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lIns="360000" rtlCol="0" anchor="ctr"/>
          <a:lstStyle/>
          <a:p>
            <a:pPr latinLnBrk="0"/>
            <a:r>
              <a:rPr lang="en-US" altLang="ko-KR" sz="2400" i="1" kern="0" dirty="0">
                <a:latin typeface="Consolas" panose="020B0609020204030204" pitchFamily="49" charset="0"/>
                <a:cs typeface="Calibri" panose="020F0502020204030204" pitchFamily="34" charset="0"/>
              </a:rPr>
              <a:t>$</a:t>
            </a:r>
            <a:r>
              <a:rPr lang="en-US" altLang="ko-KR" sz="2400" i="1" kern="0" dirty="0">
                <a:solidFill>
                  <a:srgbClr val="ED7D31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python bubbleSort.py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길이를 입력하세요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. 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5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1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번째 원소 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9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2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번째 원소 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2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3</a:t>
            </a:r>
            <a:r>
              <a:rPr lang="ko-KR" altLang="en-US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번째 원소 </a:t>
            </a:r>
            <a:r>
              <a:rPr lang="en-US" altLang="ko-KR" sz="2400" kern="0" dirty="0">
                <a:latin typeface="Consolas" panose="020B0609020204030204" pitchFamily="49" charset="0"/>
                <a:ea typeface="맑은 고딕" panose="020B0503020000020004" pitchFamily="50" charset="-127"/>
                <a:cs typeface="Calibri" panose="020F0502020204030204" pitchFamily="34" charset="0"/>
              </a:rPr>
              <a:t>: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1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4</a:t>
            </a:r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번째 원소 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4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atinLnBrk="0"/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5</a:t>
            </a:r>
            <a:r>
              <a:rPr lang="ko-KR" altLang="en-US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번째 원소 </a:t>
            </a:r>
            <a:r>
              <a:rPr lang="en-US" altLang="ko-KR" sz="2400" kern="0" dirty="0">
                <a:latin typeface="Consolas" panose="020B0609020204030204" pitchFamily="49" charset="0"/>
                <a:cs typeface="Calibri" panose="020F0502020204030204" pitchFamily="34" charset="0"/>
              </a:rPr>
              <a:t>: </a:t>
            </a:r>
            <a:r>
              <a:rPr lang="en-US" altLang="ko-KR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3</a:t>
            </a:r>
            <a:r>
              <a:rPr lang="ko-KR" altLang="en-US" sz="2400" i="1" kern="0" dirty="0">
                <a:solidFill>
                  <a:schemeClr val="accent2"/>
                </a:solidFill>
                <a:latin typeface="Consolas" panose="020B0609020204030204" pitchFamily="49" charset="0"/>
                <a:ea typeface="NanumBarunGothic" panose="020B0603020101020101" pitchFamily="34" charset="-127"/>
                <a:cs typeface="Calibri" panose="020F0502020204030204" pitchFamily="34" charset="0"/>
              </a:rPr>
              <a:t>↲</a:t>
            </a: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altLang="ko-KR" sz="2400" kern="0" dirty="0">
              <a:latin typeface="Consolas" panose="020B0609020204030204" pitchFamily="49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4BD375E-8CED-4549-93BB-B8F610BED999}"/>
              </a:ext>
            </a:extLst>
          </p:cNvPr>
          <p:cNvSpPr/>
          <p:nvPr/>
        </p:nvSpPr>
        <p:spPr>
          <a:xfrm>
            <a:off x="1796336" y="2281616"/>
            <a:ext cx="2835181" cy="405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C00000"/>
            </a:solidFill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맑은 고딕" panose="020B0503020000020004" pitchFamily="50" charset="-127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44C0B-C240-3A4D-8915-3EF9B2B8ADAF}"/>
              </a:ext>
            </a:extLst>
          </p:cNvPr>
          <p:cNvSpPr txBox="1"/>
          <p:nvPr/>
        </p:nvSpPr>
        <p:spPr>
          <a:xfrm>
            <a:off x="5874022" y="202476"/>
            <a:ext cx="34133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Skeleton</a:t>
            </a:r>
          </a:p>
          <a:p>
            <a:r>
              <a:rPr lang="en" altLang="ko-KR" sz="2400" dirty="0">
                <a:hlinkClick r:id="rId3"/>
              </a:rPr>
              <a:t>http://bitly.kr/qgrxVWC</a:t>
            </a:r>
            <a:endParaRPr lang="en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6348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817F068-49EF-4589-8226-6A670183E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" y="302700"/>
            <a:ext cx="10955548" cy="757130"/>
          </a:xfrm>
        </p:spPr>
        <p:txBody>
          <a:bodyPr/>
          <a:lstStyle/>
          <a:p>
            <a:r>
              <a:rPr lang="en-US" altLang="ko-KR" dirty="0"/>
              <a:t>Lab 2-3. </a:t>
            </a:r>
            <a:r>
              <a:rPr lang="ko-KR" altLang="en-US" dirty="0"/>
              <a:t>달팽이 배열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402426-C32D-4C2A-90BE-47C9595BC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" y="1314398"/>
            <a:ext cx="5477774" cy="5081885"/>
          </a:xfrm>
        </p:spPr>
        <p:txBody>
          <a:bodyPr>
            <a:normAutofit/>
          </a:bodyPr>
          <a:lstStyle/>
          <a:p>
            <a:r>
              <a:rPr lang="en-US" altLang="ko-KR" dirty="0"/>
              <a:t>N*N </a:t>
            </a:r>
            <a:r>
              <a:rPr lang="ko-KR" altLang="en-US" dirty="0"/>
              <a:t>배열</a:t>
            </a:r>
            <a:endParaRPr lang="en-US" altLang="ko-KR" dirty="0"/>
          </a:p>
          <a:p>
            <a:pPr lvl="1"/>
            <a:r>
              <a:rPr lang="en-US" altLang="ko-KR" dirty="0"/>
              <a:t>1</a:t>
            </a:r>
            <a:r>
              <a:rPr lang="ko-KR" altLang="en-US" dirty="0"/>
              <a:t>부터 </a:t>
            </a:r>
            <a:r>
              <a:rPr lang="en-US" altLang="ko-KR" dirty="0"/>
              <a:t>N^2 </a:t>
            </a:r>
            <a:r>
              <a:rPr lang="ko-KR" altLang="en-US" dirty="0"/>
              <a:t>까지 수를 넣음</a:t>
            </a:r>
            <a:endParaRPr lang="en-US" altLang="ko-KR" dirty="0"/>
          </a:p>
          <a:p>
            <a:pPr lvl="1"/>
            <a:r>
              <a:rPr lang="ko-KR" altLang="en-US" dirty="0"/>
              <a:t>달팽이 껍질 모양으로</a:t>
            </a:r>
            <a:br>
              <a:rPr lang="en-US" altLang="ko-KR" dirty="0"/>
            </a:br>
            <a:r>
              <a:rPr lang="ko-KR" altLang="en-US" dirty="0"/>
              <a:t>숫자를 넣음</a:t>
            </a:r>
            <a:endParaRPr lang="en-US" altLang="ko-KR" dirty="0"/>
          </a:p>
          <a:p>
            <a:pPr marL="801688" lvl="4" indent="0">
              <a:buNone/>
            </a:pPr>
            <a:endParaRPr lang="en-US" altLang="ko-KR" dirty="0"/>
          </a:p>
          <a:p>
            <a:pPr marL="801688" lvl="4" indent="0">
              <a:buNone/>
            </a:pPr>
            <a:endParaRPr lang="en-US" altLang="ko-KR" dirty="0"/>
          </a:p>
          <a:p>
            <a:r>
              <a:rPr lang="ko-KR" altLang="en-US" dirty="0"/>
              <a:t>언제</a:t>
            </a:r>
            <a:r>
              <a:rPr lang="en-US" altLang="ko-KR" dirty="0"/>
              <a:t> </a:t>
            </a:r>
            <a:r>
              <a:rPr lang="ko-KR" altLang="en-US" dirty="0"/>
              <a:t>진행 방향을 바꾸는가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배열 끝에 도달</a:t>
            </a:r>
            <a:endParaRPr lang="en-US" altLang="ko-KR" dirty="0"/>
          </a:p>
          <a:p>
            <a:pPr lvl="1"/>
            <a:r>
              <a:rPr lang="ko-KR" altLang="en-US" dirty="0"/>
              <a:t>앞에 이미 다른 숫자 있을 때</a:t>
            </a:r>
            <a:endParaRPr lang="en-US" altLang="ko-KR" dirty="0"/>
          </a:p>
          <a:p>
            <a:pPr marL="180975" lvl="1" indent="0">
              <a:buNone/>
            </a:pPr>
            <a:endParaRPr lang="en-US" altLang="ko-KR" dirty="0">
              <a:sym typeface="Wingdings" panose="05000000000000000000" pitchFamily="2" charset="2"/>
            </a:endParaRPr>
          </a:p>
          <a:p>
            <a:pPr marL="180975" lvl="1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어떻게 프로그래밍할 수 있을까</a:t>
            </a:r>
            <a:r>
              <a:rPr lang="en-US" altLang="ko-KR" dirty="0">
                <a:sym typeface="Wingdings" panose="05000000000000000000" pitchFamily="2" charset="2"/>
              </a:rPr>
              <a:t>?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945A453-354F-4B24-8216-63A988952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336" y="1662350"/>
            <a:ext cx="3975183" cy="380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410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 cap="flat" cmpd="sng" algn="ctr">
          <a:solidFill>
            <a:srgbClr val="C00000"/>
          </a:solidFill>
          <a:prstDash val="solid"/>
          <a:headEnd type="none" w="med" len="med"/>
          <a:tailEnd type="triangle" w="med" len="med"/>
        </a:ln>
        <a:effectLst/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kern="0" cap="none" spc="0" normalizeH="0" baseline="0" noProof="0" smtClean="0">
            <a:ln>
              <a:noFill/>
            </a:ln>
            <a:solidFill>
              <a:prstClr val="white"/>
            </a:solidFill>
            <a:effectLst/>
            <a:uLnTx/>
            <a:uFillTx/>
            <a:latin typeface="Calibri" panose="020F0502020204030204" pitchFamily="34" charset="0"/>
            <a:ea typeface="맑은 고딕" panose="020B0503020000020004" pitchFamily="50" charset="-127"/>
            <a:cs typeface="Calibri" panose="020F0502020204030204" pitchFamily="34" charset="0"/>
          </a:defRPr>
        </a:defPPr>
      </a:lstStyle>
    </a:spDef>
    <a:lnDef>
      <a:spPr>
        <a:ln>
          <a:headEnd w="lg" len="lg"/>
          <a:tailEnd type="none" w="lg" len="lg"/>
        </a:ln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b="1" dirty="0" smtClean="0">
            <a:latin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st3">
  <a:themeElements>
    <a:clrScheme name="test3 12">
      <a:dk1>
        <a:srgbClr val="1D315B"/>
      </a:dk1>
      <a:lt1>
        <a:srgbClr val="FFFFFF"/>
      </a:lt1>
      <a:dk2>
        <a:srgbClr val="660066"/>
      </a:dk2>
      <a:lt2>
        <a:srgbClr val="FF9933"/>
      </a:lt2>
      <a:accent1>
        <a:srgbClr val="FFCC00"/>
      </a:accent1>
      <a:accent2>
        <a:srgbClr val="990033"/>
      </a:accent2>
      <a:accent3>
        <a:srgbClr val="FFFFFF"/>
      </a:accent3>
      <a:accent4>
        <a:srgbClr val="17284C"/>
      </a:accent4>
      <a:accent5>
        <a:srgbClr val="FFE2AA"/>
      </a:accent5>
      <a:accent6>
        <a:srgbClr val="8A002D"/>
      </a:accent6>
      <a:hlink>
        <a:srgbClr val="336600"/>
      </a:hlink>
      <a:folHlink>
        <a:srgbClr val="007FAC"/>
      </a:folHlink>
    </a:clrScheme>
    <a:fontScheme name="test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0000"/>
          </a:solidFill>
          <a:prstDash val="solid"/>
          <a:round/>
          <a:headEnd type="triangl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801688" rtl="0" eaLnBrk="0" fontAlgn="ctr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>
            <a:schemeClr val="bg2"/>
          </a:buClr>
          <a:buSzPct val="125000"/>
          <a:buFont typeface="Wingdings" pitchFamily="2" charset="2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0000"/>
          </a:solidFill>
          <a:prstDash val="solid"/>
          <a:round/>
          <a:headEnd type="triangl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801688" rtl="0" eaLnBrk="0" fontAlgn="ctr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>
            <a:schemeClr val="bg2"/>
          </a:buClr>
          <a:buSzPct val="125000"/>
          <a:buFont typeface="Wingdings" pitchFamily="2" charset="2"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st3 1">
        <a:dk1>
          <a:srgbClr val="80B7C0"/>
        </a:dk1>
        <a:lt1>
          <a:srgbClr val="FFFFFF"/>
        </a:lt1>
        <a:dk2>
          <a:srgbClr val="000066"/>
        </a:dk2>
        <a:lt2>
          <a:srgbClr val="4F647E"/>
        </a:lt2>
        <a:accent1>
          <a:srgbClr val="F49766"/>
        </a:accent1>
        <a:accent2>
          <a:srgbClr val="8866A6"/>
        </a:accent2>
        <a:accent3>
          <a:srgbClr val="AAAAB8"/>
        </a:accent3>
        <a:accent4>
          <a:srgbClr val="DADADA"/>
        </a:accent4>
        <a:accent5>
          <a:srgbClr val="F8C9B8"/>
        </a:accent5>
        <a:accent6>
          <a:srgbClr val="7B5C96"/>
        </a:accent6>
        <a:hlink>
          <a:srgbClr val="9C484F"/>
        </a:hlink>
        <a:folHlink>
          <a:srgbClr val="74928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2">
        <a:dk1>
          <a:srgbClr val="80B7C0"/>
        </a:dk1>
        <a:lt1>
          <a:srgbClr val="FFFFFF"/>
        </a:lt1>
        <a:dk2>
          <a:srgbClr val="000066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AAAB8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3">
        <a:dk1>
          <a:srgbClr val="80B7C0"/>
        </a:dk1>
        <a:lt1>
          <a:srgbClr val="FFFFFF"/>
        </a:lt1>
        <a:dk2>
          <a:srgbClr val="00325F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AADB6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4">
        <a:dk1>
          <a:srgbClr val="80B7C0"/>
        </a:dk1>
        <a:lt1>
          <a:srgbClr val="FFFFFF"/>
        </a:lt1>
        <a:dk2>
          <a:srgbClr val="1D315B"/>
        </a:dk2>
        <a:lt2>
          <a:srgbClr val="FFFFFF"/>
        </a:lt2>
        <a:accent1>
          <a:srgbClr val="E86514"/>
        </a:accent1>
        <a:accent2>
          <a:srgbClr val="5D32A4"/>
        </a:accent2>
        <a:accent3>
          <a:srgbClr val="ABADB5"/>
        </a:accent3>
        <a:accent4>
          <a:srgbClr val="DADADA"/>
        </a:accent4>
        <a:accent5>
          <a:srgbClr val="F2B8AA"/>
        </a:accent5>
        <a:accent6>
          <a:srgbClr val="532C94"/>
        </a:accent6>
        <a:hlink>
          <a:srgbClr val="A82248"/>
        </a:hlink>
        <a:folHlink>
          <a:srgbClr val="006E1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5">
        <a:dk1>
          <a:srgbClr val="80B7C0"/>
        </a:dk1>
        <a:lt1>
          <a:srgbClr val="FFFFFF"/>
        </a:lt1>
        <a:dk2>
          <a:srgbClr val="1D315B"/>
        </a:dk2>
        <a:lt2>
          <a:srgbClr val="FFFFFF"/>
        </a:lt2>
        <a:accent1>
          <a:srgbClr val="FFCC00"/>
        </a:accent1>
        <a:accent2>
          <a:srgbClr val="CC0000"/>
        </a:accent2>
        <a:accent3>
          <a:srgbClr val="ABADB5"/>
        </a:accent3>
        <a:accent4>
          <a:srgbClr val="DADADA"/>
        </a:accent4>
        <a:accent5>
          <a:srgbClr val="FFE2AA"/>
        </a:accent5>
        <a:accent6>
          <a:srgbClr val="B90000"/>
        </a:accent6>
        <a:hlink>
          <a:srgbClr val="33CC33"/>
        </a:hlink>
        <a:folHlink>
          <a:srgbClr val="66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6">
        <a:dk1>
          <a:srgbClr val="80B7C0"/>
        </a:dk1>
        <a:lt1>
          <a:srgbClr val="FF9933"/>
        </a:lt1>
        <a:dk2>
          <a:srgbClr val="1D315B"/>
        </a:dk2>
        <a:lt2>
          <a:srgbClr val="990099"/>
        </a:lt2>
        <a:accent1>
          <a:srgbClr val="FFCC00"/>
        </a:accent1>
        <a:accent2>
          <a:srgbClr val="CC0000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B90000"/>
        </a:accent6>
        <a:hlink>
          <a:srgbClr val="33CC33"/>
        </a:hlink>
        <a:folHlink>
          <a:srgbClr val="66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7">
        <a:dk1>
          <a:srgbClr val="FFFFFF"/>
        </a:dk1>
        <a:lt1>
          <a:srgbClr val="FF9933"/>
        </a:lt1>
        <a:dk2>
          <a:srgbClr val="1D315B"/>
        </a:dk2>
        <a:lt2>
          <a:srgbClr val="800080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009900"/>
        </a:hlink>
        <a:folHlink>
          <a:srgbClr val="00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8">
        <a:dk1>
          <a:srgbClr val="FFFFFF"/>
        </a:dk1>
        <a:lt1>
          <a:srgbClr val="FF9933"/>
        </a:lt1>
        <a:dk2>
          <a:srgbClr val="1D315B"/>
        </a:dk2>
        <a:lt2>
          <a:srgbClr val="800080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009900"/>
        </a:hlink>
        <a:folHlink>
          <a:srgbClr val="007F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9">
        <a:dk1>
          <a:srgbClr val="FFFFFF"/>
        </a:dk1>
        <a:lt1>
          <a:srgbClr val="FF9933"/>
        </a:lt1>
        <a:dk2>
          <a:srgbClr val="1D315B"/>
        </a:dk2>
        <a:lt2>
          <a:srgbClr val="660066"/>
        </a:lt2>
        <a:accent1>
          <a:srgbClr val="FFCC00"/>
        </a:accent1>
        <a:accent2>
          <a:srgbClr val="990033"/>
        </a:accent2>
        <a:accent3>
          <a:srgbClr val="ABADB5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st3 10">
        <a:dk1>
          <a:srgbClr val="FF9933"/>
        </a:dk1>
        <a:lt1>
          <a:srgbClr val="FFFFFF"/>
        </a:lt1>
        <a:dk2>
          <a:srgbClr val="660066"/>
        </a:dk2>
        <a:lt2>
          <a:srgbClr val="1D315B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DA822A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st3 11">
        <a:dk1>
          <a:srgbClr val="1D315B"/>
        </a:dk1>
        <a:lt1>
          <a:srgbClr val="FFFFFF"/>
        </a:lt1>
        <a:dk2>
          <a:srgbClr val="660066"/>
        </a:dk2>
        <a:lt2>
          <a:srgbClr val="1D315B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17284C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st3 12">
        <a:dk1>
          <a:srgbClr val="1D315B"/>
        </a:dk1>
        <a:lt1>
          <a:srgbClr val="FFFFFF"/>
        </a:lt1>
        <a:dk2>
          <a:srgbClr val="660066"/>
        </a:dk2>
        <a:lt2>
          <a:srgbClr val="FF9933"/>
        </a:lt2>
        <a:accent1>
          <a:srgbClr val="FFCC00"/>
        </a:accent1>
        <a:accent2>
          <a:srgbClr val="990033"/>
        </a:accent2>
        <a:accent3>
          <a:srgbClr val="FFFFFF"/>
        </a:accent3>
        <a:accent4>
          <a:srgbClr val="17284C"/>
        </a:accent4>
        <a:accent5>
          <a:srgbClr val="FFE2AA"/>
        </a:accent5>
        <a:accent6>
          <a:srgbClr val="8A002D"/>
        </a:accent6>
        <a:hlink>
          <a:srgbClr val="336600"/>
        </a:hlink>
        <a:folHlink>
          <a:srgbClr val="007F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48545</TotalTime>
  <Words>1380</Words>
  <Application>Microsoft Macintosh PowerPoint</Application>
  <PresentationFormat>와이드스크린</PresentationFormat>
  <Paragraphs>372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Gill Sans MT</vt:lpstr>
      <vt:lpstr>Calibri</vt:lpstr>
      <vt:lpstr>Arial</vt:lpstr>
      <vt:lpstr>Wingdings</vt:lpstr>
      <vt:lpstr>Consolas</vt:lpstr>
      <vt:lpstr>맑은 고딕</vt:lpstr>
      <vt:lpstr>Georgia</vt:lpstr>
      <vt:lpstr>Office 테마</vt:lpstr>
      <vt:lpstr>test3</vt:lpstr>
      <vt:lpstr>Lists, Conditionals, Loops</vt:lpstr>
      <vt:lpstr>Basic Lab</vt:lpstr>
      <vt:lpstr>Lab 2-1. 문자로 그림 그리기</vt:lpstr>
      <vt:lpstr>Lab 2-1. 문자로 그림 그리기</vt:lpstr>
      <vt:lpstr>Lab 2-1. 문자로 그림 그리기</vt:lpstr>
      <vt:lpstr>Lab 2-2. Bubble Sort</vt:lpstr>
      <vt:lpstr>Lab 2-2. Bubble Sort</vt:lpstr>
      <vt:lpstr>Lab 2-2. Bubble Sort </vt:lpstr>
      <vt:lpstr>Lab 2-3. 달팽이 배열</vt:lpstr>
      <vt:lpstr>Lab 2-3. 달팽이 배열 </vt:lpstr>
      <vt:lpstr>Advanced Lab</vt:lpstr>
      <vt:lpstr>Lab 2-4. Tower of Hanoi</vt:lpstr>
      <vt:lpstr>Lab 2-4. Tower of Hanoi </vt:lpstr>
      <vt:lpstr>Lab 2-4. Tower of Hanoi </vt:lpstr>
      <vt:lpstr>Lab 2-5. Tic-Tac-Toe</vt:lpstr>
      <vt:lpstr>Lab 2-5. Tic-Tac-Toe </vt:lpstr>
      <vt:lpstr>Lab 2-5. Tic-Tac-Toe </vt:lpstr>
      <vt:lpstr>Submit</vt:lpstr>
      <vt:lpstr>Lab 2. 제출 안내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jinsookim@skku.edu</dc:creator>
  <cp:lastModifiedBy>Mso31060</cp:lastModifiedBy>
  <cp:revision>1462</cp:revision>
  <cp:lastPrinted>2016-05-20T02:57:24Z</cp:lastPrinted>
  <dcterms:created xsi:type="dcterms:W3CDTF">2013-12-18T12:51:48Z</dcterms:created>
  <dcterms:modified xsi:type="dcterms:W3CDTF">2019-12-16T15:18:20Z</dcterms:modified>
</cp:coreProperties>
</file>

<file path=docProps/thumbnail.jpeg>
</file>